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8"/>
  </p:sldMasterIdLst>
  <p:notesMasterIdLst>
    <p:notesMasterId r:id="rId15"/>
  </p:notesMasterIdLst>
  <p:handoutMasterIdLst>
    <p:handoutMasterId r:id="rId16"/>
  </p:handoutMasterIdLst>
  <p:sldIdLst>
    <p:sldId id="529" r:id="rId9"/>
    <p:sldId id="358" r:id="rId10"/>
    <p:sldId id="413" r:id="rId11"/>
    <p:sldId id="530" r:id="rId12"/>
    <p:sldId id="478" r:id="rId13"/>
    <p:sldId id="490" r:id="rId14"/>
  </p:sldIdLst>
  <p:sldSz cx="12192000" cy="6858000"/>
  <p:notesSz cx="9144000" cy="6858000"/>
  <p:custDataLst>
    <p:custData r:id="rId5"/>
    <p:custData r:id="rId2"/>
    <p:custData r:id="rId3"/>
    <p:custData r:id="rId7"/>
    <p:custData r:id="rId6"/>
    <p:custData r:id="rId4"/>
    <p:custData r:id="rId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05A"/>
    <a:srgbClr val="36C3DB"/>
    <a:srgbClr val="00402F"/>
    <a:srgbClr val="7EC352"/>
    <a:srgbClr val="1776B5"/>
    <a:srgbClr val="291E60"/>
    <a:srgbClr val="60489D"/>
    <a:srgbClr val="EF426D"/>
    <a:srgbClr val="222021"/>
    <a:srgbClr val="878A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5" autoAdjust="0"/>
    <p:restoredTop sz="60503" autoAdjust="0"/>
  </p:normalViewPr>
  <p:slideViewPr>
    <p:cSldViewPr snapToGrid="0" snapToObjects="1" showGuides="1">
      <p:cViewPr varScale="1">
        <p:scale>
          <a:sx n="45" d="100"/>
          <a:sy n="45" d="100"/>
        </p:scale>
        <p:origin x="1620" y="4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5" Type="http://schemas.openxmlformats.org/officeDocument/2006/relationships/customXml" Target="../customXml/item5.xml"/><Relationship Id="rId15"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333AC06B-CA71-9642-9C6D-C35390FA2CA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F7CA092B-A644-EF49-91CE-FDF1E0163BE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B1F75E3-DCDE-EA4F-B164-48873368BA56}" type="datetimeFigureOut">
              <a:rPr lang="en-US" smtClean="0"/>
              <a:t>8/24/2020</a:t>
            </a:fld>
            <a:endParaRPr lang="en-US"/>
          </a:p>
        </p:txBody>
      </p:sp>
      <p:sp>
        <p:nvSpPr>
          <p:cNvPr id="4" name="Footer Placeholder 3">
            <a:extLst>
              <a:ext uri="{FF2B5EF4-FFF2-40B4-BE49-F238E27FC236}">
                <a16:creationId xmlns="" xmlns:a16="http://schemas.microsoft.com/office/drawing/2014/main" id="{472001DD-C83F-E64A-9C30-276C43F98DC3}"/>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EA2B9FA9-36A0-AE4F-BC18-ECBB49470647}"/>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FAFD7B5-E355-7042-A933-89F7D9750715}" type="slidenum">
              <a:rPr lang="en-US" smtClean="0"/>
              <a:t>‹#›</a:t>
            </a:fld>
            <a:endParaRPr lang="en-US"/>
          </a:p>
        </p:txBody>
      </p:sp>
    </p:spTree>
    <p:extLst>
      <p:ext uri="{BB962C8B-B14F-4D97-AF65-F5344CB8AC3E}">
        <p14:creationId xmlns:p14="http://schemas.microsoft.com/office/powerpoint/2010/main" val="227148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0CFB053-79E6-CC48-BD95-EEAAB69FE8E5}" type="datetimeFigureOut">
              <a:rPr lang="en-US" smtClean="0"/>
              <a:t>8/24/2020</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7AEEF15-5609-C848-B62A-20DC87DAC009}" type="slidenum">
              <a:rPr lang="en-US" smtClean="0"/>
              <a:t>‹#›</a:t>
            </a:fld>
            <a:endParaRPr lang="en-US"/>
          </a:p>
        </p:txBody>
      </p:sp>
    </p:spTree>
    <p:extLst>
      <p:ext uri="{BB962C8B-B14F-4D97-AF65-F5344CB8AC3E}">
        <p14:creationId xmlns:p14="http://schemas.microsoft.com/office/powerpoint/2010/main" val="19775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 name is Amanda Fairbanks and I am</a:t>
            </a:r>
            <a:r>
              <a:rPr lang="en-US" baseline="0" dirty="0" smtClean="0"/>
              <a:t> the Account Manager at HealthPartners that works with </a:t>
            </a:r>
            <a:r>
              <a:rPr lang="en-US" baseline="0" dirty="0" err="1" smtClean="0"/>
              <a:t>Sourcewell</a:t>
            </a:r>
            <a:r>
              <a:rPr lang="en-US" baseline="0" dirty="0" smtClean="0"/>
              <a:t>. I am here today to talk about some of the different pharmacy tools and resources available to you. So lets get started!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AEEF15-5609-C848-B62A-20DC87DAC0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69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One of the most important pieces of pharmacy is knowing </a:t>
            </a:r>
            <a:r>
              <a:rPr lang="en-US" b="0" baseline="0" dirty="0"/>
              <a:t>what you’ll pay for your </a:t>
            </a:r>
            <a:r>
              <a:rPr lang="en-US" b="0" baseline="0" dirty="0" smtClean="0"/>
              <a:t>medicine. HealthPartners has several tools and resources to help you </a:t>
            </a:r>
            <a:r>
              <a:rPr lang="en-US" b="0" baseline="0" dirty="0"/>
              <a:t>understand your costs and get support if your medicine isn’t working for you.</a:t>
            </a:r>
          </a:p>
          <a:p>
            <a:endParaRPr lang="en-US" b="0" baseline="0" dirty="0"/>
          </a:p>
          <a:p>
            <a:r>
              <a:rPr lang="en-US" b="1" baseline="0" dirty="0" smtClean="0"/>
              <a:t>The first way is by Checking </a:t>
            </a:r>
            <a:r>
              <a:rPr lang="en-US" b="1" baseline="0" dirty="0"/>
              <a:t>your formulary</a:t>
            </a:r>
          </a:p>
          <a:p>
            <a:r>
              <a:rPr lang="en-US" b="0" baseline="0" dirty="0"/>
              <a:t>A formulary, also called a drug list, tells you what medicines are covered by your health plan and generally how much you’ll pay. You’ll also learn if there are any requirements before you can start a medicine.</a:t>
            </a:r>
          </a:p>
          <a:p>
            <a:r>
              <a:rPr lang="en-US" b="0" baseline="0" dirty="0"/>
              <a:t>Your formulary is called PreferredRx.</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a:t>Go to </a:t>
            </a:r>
            <a:r>
              <a:rPr lang="en-US" b="1" baseline="0" dirty="0"/>
              <a:t>healthpartners.com/preferredrx</a:t>
            </a:r>
            <a:r>
              <a:rPr lang="en-US" b="0" baseline="0" dirty="0"/>
              <a:t>.</a:t>
            </a:r>
          </a:p>
          <a:p>
            <a:pPr marL="228600" indent="-228600">
              <a:buFont typeface="+mj-lt"/>
              <a:buAutoNum type="arabicPeriod"/>
            </a:pPr>
            <a:r>
              <a:rPr lang="en-US" b="0" baseline="0" dirty="0"/>
              <a:t>Search by the name or type of medicine.</a:t>
            </a:r>
          </a:p>
          <a:p>
            <a:pPr marL="228600" indent="-228600">
              <a:buFont typeface="+mj-lt"/>
              <a:buAutoNum type="arabicPeriod"/>
            </a:pPr>
            <a:r>
              <a:rPr lang="en-US" b="0" baseline="0" dirty="0"/>
              <a:t>Use your Summary of Benefits and Coverage (SBC) in your enrollment materials to understand how each type of medicine is covered.</a:t>
            </a:r>
          </a:p>
        </p:txBody>
      </p:sp>
    </p:spTree>
    <p:extLst>
      <p:ext uri="{BB962C8B-B14F-4D97-AF65-F5344CB8AC3E}">
        <p14:creationId xmlns:p14="http://schemas.microsoft.com/office/powerpoint/2010/main" val="2783681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Try generics</a:t>
            </a:r>
          </a:p>
          <a:p>
            <a:pPr>
              <a:defRPr/>
            </a:pPr>
            <a:r>
              <a:rPr lang="en-US" dirty="0"/>
              <a:t>Generics are just as safe and effective as brand-name medicines, but they cost a lot less. S</a:t>
            </a:r>
            <a:r>
              <a:rPr lang="en-US" baseline="0" dirty="0"/>
              <a:t>ave money by</a:t>
            </a:r>
            <a:r>
              <a:rPr lang="en-US" dirty="0"/>
              <a:t> talking</a:t>
            </a:r>
            <a:r>
              <a:rPr lang="en-US" baseline="0" dirty="0"/>
              <a:t> </a:t>
            </a:r>
            <a:r>
              <a:rPr lang="en-US" dirty="0"/>
              <a:t>to your doctor or pharmacist about switching to a generic medicine.</a:t>
            </a:r>
          </a:p>
          <a:p>
            <a:pPr>
              <a:defRPr/>
            </a:pPr>
            <a:endParaRPr lang="en-US" dirty="0" smtClean="0"/>
          </a:p>
          <a:p>
            <a:r>
              <a:rPr lang="en-US" sz="1200" b="1" i="0" u="none" strike="noStrike" kern="1200" baseline="0" dirty="0" smtClean="0">
                <a:solidFill>
                  <a:schemeClr val="tx1"/>
                </a:solidFill>
                <a:latin typeface="+mn-lt"/>
                <a:ea typeface="+mn-ea"/>
                <a:cs typeface="+mn-cs"/>
              </a:rPr>
              <a:t>Talk with a pharmacy navigator</a:t>
            </a:r>
          </a:p>
          <a:p>
            <a:r>
              <a:rPr lang="en-US" sz="1200" b="0" i="0" u="none" strike="noStrike" kern="1200" baseline="0" dirty="0" smtClean="0">
                <a:solidFill>
                  <a:schemeClr val="tx1"/>
                </a:solidFill>
                <a:latin typeface="+mn-lt"/>
                <a:ea typeface="+mn-ea"/>
                <a:cs typeface="+mn-cs"/>
              </a:rPr>
              <a:t>One call will give you answers to your questions around benefits, coverage, costs, formularies and more. Call Member Services at the number on the back of your member ID card. Ask to talk with a pharmacy navigator.</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Meet with a pharmacist</a:t>
            </a:r>
          </a:p>
          <a:p>
            <a:r>
              <a:rPr lang="en-US" sz="1200" b="0" i="0" u="none" strike="noStrike" kern="1200" baseline="0" dirty="0" smtClean="0">
                <a:solidFill>
                  <a:schemeClr val="tx1"/>
                </a:solidFill>
                <a:latin typeface="+mn-lt"/>
                <a:ea typeface="+mn-ea"/>
                <a:cs typeface="+mn-cs"/>
              </a:rPr>
              <a:t>In a one-on-one visit, a pharmacist will review your medicines with you to make sure they’re working and are right for you. Plus, it’s free. Visit </a:t>
            </a:r>
            <a:r>
              <a:rPr lang="en-US" sz="1200" b="1" i="0" u="none" strike="noStrike" kern="1200" baseline="0" dirty="0" smtClean="0">
                <a:solidFill>
                  <a:schemeClr val="tx1"/>
                </a:solidFill>
                <a:latin typeface="+mn-lt"/>
                <a:ea typeface="+mn-ea"/>
                <a:cs typeface="+mn-cs"/>
              </a:rPr>
              <a:t>healthpartners.com/</a:t>
            </a:r>
            <a:r>
              <a:rPr lang="en-US" sz="1200" b="1" i="0" u="none" strike="noStrike" kern="1200" baseline="0" dirty="0" err="1" smtClean="0">
                <a:solidFill>
                  <a:schemeClr val="tx1"/>
                </a:solidFill>
                <a:latin typeface="+mn-lt"/>
                <a:ea typeface="+mn-ea"/>
                <a:cs typeface="+mn-cs"/>
              </a:rPr>
              <a:t>mtminfo</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to learn more.</a:t>
            </a:r>
            <a:endParaRPr lang="en-US" baseline="0" dirty="0" smtClean="0"/>
          </a:p>
          <a:p>
            <a:pPr>
              <a:defRPr/>
            </a:pPr>
            <a:endParaRPr lang="en-US" dirty="0"/>
          </a:p>
        </p:txBody>
      </p:sp>
    </p:spTree>
    <p:extLst>
      <p:ext uri="{BB962C8B-B14F-4D97-AF65-F5344CB8AC3E}">
        <p14:creationId xmlns:p14="http://schemas.microsoft.com/office/powerpoint/2010/main" val="2389907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t>Search for the lowest cost</a:t>
            </a:r>
          </a:p>
          <a:p>
            <a:pPr>
              <a:defRPr/>
            </a:pPr>
            <a:r>
              <a:rPr lang="en-US" dirty="0" smtClean="0"/>
              <a:t>Shopping for the lowest price medicine is easier than comparing prices for airline travel. You can use the Prescription shopping tool to:</a:t>
            </a:r>
          </a:p>
          <a:p>
            <a:pPr marL="171450" indent="-171450">
              <a:buFont typeface="Arial" panose="020B0604020202020204" pitchFamily="34" charset="0"/>
              <a:buChar char="•"/>
              <a:defRPr/>
            </a:pPr>
            <a:r>
              <a:rPr lang="en-US" dirty="0" smtClean="0"/>
              <a:t>Find the lowest cost for your medicine</a:t>
            </a:r>
          </a:p>
          <a:p>
            <a:pPr marL="171450" indent="-171450">
              <a:buFont typeface="Arial" panose="020B0604020202020204" pitchFamily="34" charset="0"/>
              <a:buChar char="•"/>
              <a:defRPr/>
            </a:pPr>
            <a:r>
              <a:rPr lang="en-US" dirty="0" smtClean="0"/>
              <a:t>Compare current prices at pharmacies near you</a:t>
            </a:r>
          </a:p>
          <a:p>
            <a:pPr marL="171450" indent="-171450">
              <a:buFont typeface="Arial" panose="020B0604020202020204" pitchFamily="34" charset="0"/>
              <a:buChar char="•"/>
              <a:defRPr/>
            </a:pPr>
            <a:r>
              <a:rPr lang="en-US" dirty="0" smtClean="0"/>
              <a:t>Understand what medicines are covered by your health plan</a:t>
            </a:r>
          </a:p>
          <a:p>
            <a:pPr marL="171450" indent="-171450">
              <a:buFont typeface="Arial" panose="020B0604020202020204" pitchFamily="34" charset="0"/>
              <a:buChar char="•"/>
              <a:defRPr/>
            </a:pPr>
            <a:r>
              <a:rPr lang="en-US" dirty="0" smtClean="0"/>
              <a:t>Transfer prescriptions to the lowest cost pharmacy</a:t>
            </a:r>
          </a:p>
          <a:p>
            <a:pPr marL="171450" indent="-171450">
              <a:buFont typeface="Arial" panose="020B0604020202020204" pitchFamily="34" charset="0"/>
              <a:buChar char="•"/>
              <a:defRPr/>
            </a:pPr>
            <a:r>
              <a:rPr lang="en-US" dirty="0" smtClean="0"/>
              <a:t>Know if you have available refills</a:t>
            </a:r>
          </a:p>
          <a:p>
            <a:pPr marL="171450" indent="-171450">
              <a:buFont typeface="Arial" panose="020B0604020202020204" pitchFamily="34" charset="0"/>
              <a:buChar char="•"/>
              <a:defRPr/>
            </a:pPr>
            <a:r>
              <a:rPr lang="en-US" dirty="0" smtClean="0"/>
              <a:t>See if you have a prior authorization and when it expires</a:t>
            </a:r>
          </a:p>
          <a:p>
            <a:pPr marL="171450" indent="-171450">
              <a:buFont typeface="Arial" panose="020B0604020202020204" pitchFamily="34" charset="0"/>
              <a:buChar char="•"/>
              <a:defRPr/>
            </a:pPr>
            <a:r>
              <a:rPr lang="en-US" dirty="0" smtClean="0"/>
              <a:t>Download tax reports of what you spent last year</a:t>
            </a:r>
          </a:p>
          <a:p>
            <a:pPr>
              <a:defRPr/>
            </a:pPr>
            <a:r>
              <a:rPr lang="en-US" dirty="0" smtClean="0"/>
              <a:t>Members can get started at </a:t>
            </a:r>
            <a:r>
              <a:rPr lang="en-US" b="1" dirty="0" smtClean="0"/>
              <a:t>healthpartners.com/pharmacy</a:t>
            </a:r>
            <a:r>
              <a:rPr lang="en-US" dirty="0" smtClean="0"/>
              <a:t>.</a:t>
            </a:r>
          </a:p>
          <a:p>
            <a:endParaRPr lang="en-US" dirty="0"/>
          </a:p>
        </p:txBody>
      </p:sp>
      <p:sp>
        <p:nvSpPr>
          <p:cNvPr id="4" name="Slide Number Placeholder 3"/>
          <p:cNvSpPr>
            <a:spLocks noGrp="1"/>
          </p:cNvSpPr>
          <p:nvPr>
            <p:ph type="sldNum" sz="quarter" idx="10"/>
          </p:nvPr>
        </p:nvSpPr>
        <p:spPr/>
        <p:txBody>
          <a:bodyPr/>
          <a:lstStyle/>
          <a:p>
            <a:fld id="{07AEEF15-5609-C848-B62A-20DC87DAC009}" type="slidenum">
              <a:rPr lang="en-US" smtClean="0"/>
              <a:t>4</a:t>
            </a:fld>
            <a:endParaRPr lang="en-US"/>
          </a:p>
        </p:txBody>
      </p:sp>
    </p:spTree>
    <p:extLst>
      <p:ext uri="{BB962C8B-B14F-4D97-AF65-F5344CB8AC3E}">
        <p14:creationId xmlns:p14="http://schemas.microsoft.com/office/powerpoint/2010/main" val="3811362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As I mentioned in the previous slide, you can fill your medications through our </a:t>
            </a:r>
            <a:r>
              <a:rPr lang="en-US" sz="1200" b="0" i="0" u="none" strike="noStrike" kern="1200" baseline="0" dirty="0" err="1" smtClean="0">
                <a:solidFill>
                  <a:schemeClr val="tx1"/>
                </a:solidFill>
                <a:latin typeface="+mn-lt"/>
                <a:ea typeface="+mn-ea"/>
                <a:cs typeface="+mn-cs"/>
              </a:rPr>
              <a:t>mailorder</a:t>
            </a:r>
            <a:r>
              <a:rPr lang="en-US" sz="1200" b="0" i="0" u="none" strike="noStrike" kern="1200" baseline="0" dirty="0" smtClean="0">
                <a:solidFill>
                  <a:schemeClr val="tx1"/>
                </a:solidFill>
                <a:latin typeface="+mn-lt"/>
                <a:ea typeface="+mn-ea"/>
                <a:cs typeface="+mn-cs"/>
              </a:rPr>
              <a:t> pharmacy, </a:t>
            </a:r>
            <a:r>
              <a:rPr lang="en-US" sz="1200" b="0" i="0" u="none" strike="noStrike" kern="1200" baseline="0" dirty="0" err="1" smtClean="0">
                <a:solidFill>
                  <a:schemeClr val="tx1"/>
                </a:solidFill>
                <a:latin typeface="+mn-lt"/>
                <a:ea typeface="+mn-ea"/>
                <a:cs typeface="+mn-cs"/>
              </a:rPr>
              <a:t>WellDyneRx</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5 great things about mail order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You’ll never pay for standard shipping.</a:t>
            </a:r>
          </a:p>
          <a:p>
            <a:pPr marL="228600" indent="-228600">
              <a:buFont typeface="+mj-lt"/>
              <a:buAutoNum type="arabicPeriod"/>
            </a:pPr>
            <a:r>
              <a:rPr lang="en-US" sz="1200" b="0" i="0" u="none" strike="noStrike" kern="1200" baseline="0" dirty="0">
                <a:solidFill>
                  <a:schemeClr val="tx1"/>
                </a:solidFill>
                <a:latin typeface="+mn-lt"/>
                <a:ea typeface="+mn-ea"/>
                <a:cs typeface="+mn-cs"/>
              </a:rPr>
              <a:t>Refilling your medicine online or with our mobile app is easy.</a:t>
            </a:r>
          </a:p>
          <a:p>
            <a:pPr marL="228600" indent="-228600">
              <a:buFont typeface="+mj-lt"/>
              <a:buAutoNum type="arabicPeriod"/>
            </a:pPr>
            <a:r>
              <a:rPr lang="en-US" sz="1200" b="0" i="0" u="none" strike="noStrike" kern="1200" baseline="0" dirty="0">
                <a:solidFill>
                  <a:schemeClr val="tx1"/>
                </a:solidFill>
                <a:latin typeface="+mn-lt"/>
                <a:ea typeface="+mn-ea"/>
                <a:cs typeface="+mn-cs"/>
              </a:rPr>
              <a:t>All orders are sent in a tamper resistant, plain package to make it more private.</a:t>
            </a:r>
          </a:p>
          <a:p>
            <a:pPr marL="228600" indent="-228600">
              <a:buFont typeface="+mj-lt"/>
              <a:buAutoNum type="arabicPeriod"/>
            </a:pPr>
            <a:r>
              <a:rPr lang="en-US" sz="1200" b="0" i="0" u="none" strike="noStrike" kern="1200" baseline="0" dirty="0">
                <a:solidFill>
                  <a:schemeClr val="tx1"/>
                </a:solidFill>
                <a:latin typeface="+mn-lt"/>
                <a:ea typeface="+mn-ea"/>
                <a:cs typeface="+mn-cs"/>
              </a:rPr>
              <a:t>Safety is important. You’ll get the best quality medicine.</a:t>
            </a:r>
          </a:p>
          <a:p>
            <a:pPr marL="228600" indent="-228600">
              <a:buFont typeface="+mj-lt"/>
              <a:buAutoNum type="arabicPeriod"/>
            </a:pPr>
            <a:r>
              <a:rPr lang="en-US" sz="1200" b="0" i="0" u="none" strike="noStrike" kern="1200" baseline="0" dirty="0">
                <a:solidFill>
                  <a:schemeClr val="tx1"/>
                </a:solidFill>
                <a:latin typeface="+mn-lt"/>
                <a:ea typeface="+mn-ea"/>
                <a:cs typeface="+mn-cs"/>
              </a:rPr>
              <a:t>You'll get your medicine delivered within seven to ten days.</a:t>
            </a:r>
          </a:p>
          <a:p>
            <a:pPr marL="0" indent="0">
              <a:buFont typeface="+mj-lt"/>
              <a:buNone/>
            </a:pP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get started visit </a:t>
            </a:r>
            <a:r>
              <a:rPr lang="en-US" sz="1200" b="1" i="0" u="none" strike="noStrike" kern="1200" baseline="0" dirty="0">
                <a:solidFill>
                  <a:schemeClr val="tx1"/>
                </a:solidFill>
                <a:latin typeface="+mn-lt"/>
                <a:ea typeface="+mn-ea"/>
                <a:cs typeface="+mn-cs"/>
              </a:rPr>
              <a:t>healthpartners.com/</a:t>
            </a:r>
            <a:r>
              <a:rPr lang="en-US" sz="1200" b="1" i="0" u="none" strike="noStrike" kern="1200" baseline="0" dirty="0" err="1">
                <a:solidFill>
                  <a:schemeClr val="tx1"/>
                </a:solidFill>
                <a:latin typeface="+mn-lt"/>
                <a:ea typeface="+mn-ea"/>
                <a:cs typeface="+mn-cs"/>
              </a:rPr>
              <a:t>mailorder</a:t>
            </a:r>
            <a:endParaRPr lang="en-US" b="1" dirty="0"/>
          </a:p>
        </p:txBody>
      </p:sp>
      <p:sp>
        <p:nvSpPr>
          <p:cNvPr id="4" name="Slide Number Placeholder 3"/>
          <p:cNvSpPr>
            <a:spLocks noGrp="1"/>
          </p:cNvSpPr>
          <p:nvPr>
            <p:ph type="sldNum" sz="quarter" idx="10"/>
          </p:nvPr>
        </p:nvSpPr>
        <p:spPr/>
        <p:txBody>
          <a:bodyPr/>
          <a:lstStyle/>
          <a:p>
            <a:fld id="{9CA2D753-5CDC-494F-860E-9ED665ABDDD0}" type="slidenum">
              <a:rPr lang="en-US" smtClean="0"/>
              <a:t>5</a:t>
            </a:fld>
            <a:endParaRPr lang="en-US"/>
          </a:p>
        </p:txBody>
      </p:sp>
    </p:spTree>
    <p:extLst>
      <p:ext uri="{BB962C8B-B14F-4D97-AF65-F5344CB8AC3E}">
        <p14:creationId xmlns:p14="http://schemas.microsoft.com/office/powerpoint/2010/main" val="3850743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AEEF15-5609-C848-B62A-20DC87DAC009}" type="slidenum">
              <a:rPr lang="en-US" smtClean="0"/>
              <a:t>6</a:t>
            </a:fld>
            <a:endParaRPr lang="en-US"/>
          </a:p>
        </p:txBody>
      </p:sp>
    </p:spTree>
    <p:extLst>
      <p:ext uri="{BB962C8B-B14F-4D97-AF65-F5344CB8AC3E}">
        <p14:creationId xmlns:p14="http://schemas.microsoft.com/office/powerpoint/2010/main" val="422162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Robin-TitleSlide-Purpl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 xmlns:a16="http://schemas.microsoft.com/office/drawing/2014/main" id="{01E58F73-76E9-1A46-853B-E9B97A66E4F3}"/>
              </a:ext>
            </a:extLst>
          </p:cNvPr>
          <p:cNvSpPr/>
          <p:nvPr userDrawn="1"/>
        </p:nvSpPr>
        <p:spPr>
          <a:xfrm>
            <a:off x="2939672" y="1671485"/>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 xmlns:a16="http://schemas.microsoft.com/office/drawing/2014/main" id="{BC862ABF-5D70-0143-A625-3A5A5F834941}"/>
              </a:ext>
            </a:extLst>
          </p:cNvPr>
          <p:cNvSpPr/>
          <p:nvPr userDrawn="1"/>
        </p:nvSpPr>
        <p:spPr>
          <a:xfrm>
            <a:off x="4159813" y="1671485"/>
            <a:ext cx="923052" cy="923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 xmlns:a16="http://schemas.microsoft.com/office/drawing/2014/main" id="{50E62C58-1127-AA4E-ADE0-91562CB9DAC7}"/>
              </a:ext>
            </a:extLst>
          </p:cNvPr>
          <p:cNvSpPr/>
          <p:nvPr userDrawn="1"/>
        </p:nvSpPr>
        <p:spPr>
          <a:xfrm>
            <a:off x="4159813" y="2904180"/>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 xmlns:a16="http://schemas.microsoft.com/office/drawing/2014/main" id="{8E577B41-4D58-0C4E-8E6C-D61E257D0D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17" t="51321" r="20860" b="8029"/>
          <a:stretch/>
        </p:blipFill>
        <p:spPr>
          <a:xfrm>
            <a:off x="2938707" y="2836028"/>
            <a:ext cx="984294" cy="1004927"/>
          </a:xfrm>
          <a:prstGeom prst="ellipse">
            <a:avLst/>
          </a:prstGeom>
        </p:spPr>
      </p:pic>
      <p:pic>
        <p:nvPicPr>
          <p:cNvPr id="14" name="Picture 13">
            <a:extLst>
              <a:ext uri="{FF2B5EF4-FFF2-40B4-BE49-F238E27FC236}">
                <a16:creationId xmlns="" xmlns:a16="http://schemas.microsoft.com/office/drawing/2014/main" id="{476EED01-2E5F-274D-9E86-5D31E72AFB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228" t="28203" r="18506" b="46969"/>
          <a:stretch/>
        </p:blipFill>
        <p:spPr>
          <a:xfrm>
            <a:off x="5584044" y="1633177"/>
            <a:ext cx="4550556" cy="2175728"/>
          </a:xfrm>
          <a:prstGeom prst="roundRect">
            <a:avLst>
              <a:gd name="adj" fmla="val 50000"/>
            </a:avLst>
          </a:prstGeom>
        </p:spPr>
      </p:pic>
      <p:sp>
        <p:nvSpPr>
          <p:cNvPr id="15" name="Freeform 14">
            <a:extLst>
              <a:ext uri="{FF2B5EF4-FFF2-40B4-BE49-F238E27FC236}">
                <a16:creationId xmlns="" xmlns:a16="http://schemas.microsoft.com/office/drawing/2014/main" id="{646D3BC6-992C-E541-B610-E80989060F7B}"/>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 Placeholder 3">
            <a:extLst>
              <a:ext uri="{FF2B5EF4-FFF2-40B4-BE49-F238E27FC236}">
                <a16:creationId xmlns="" xmlns:a16="http://schemas.microsoft.com/office/drawing/2014/main" id="{3F5745AE-FBF8-124A-B4B1-F6F69786919D}"/>
              </a:ext>
            </a:extLst>
          </p:cNvPr>
          <p:cNvSpPr>
            <a:spLocks noGrp="1"/>
          </p:cNvSpPr>
          <p:nvPr>
            <p:ph type="body" sz="quarter" idx="25" hasCustomPrompt="1"/>
          </p:nvPr>
        </p:nvSpPr>
        <p:spPr>
          <a:xfrm rot="16200000">
            <a:off x="443948" y="1673257"/>
            <a:ext cx="2167698" cy="2167698"/>
          </a:xfrm>
          <a:prstGeom prst="teardrop">
            <a:avLst/>
          </a:prstGeom>
          <a:solidFill>
            <a:schemeClr val="accent1"/>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spcBef>
                <a:spcPts val="1000"/>
              </a:spcBef>
            </a:pPr>
            <a:r>
              <a:rPr lang="en-US" dirty="0">
                <a:solidFill>
                  <a:srgbClr val="FFFFFF"/>
                </a:solidFill>
              </a:rPr>
              <a:t>2021 Open</a:t>
            </a:r>
            <a:r>
              <a:rPr lang="en-US" dirty="0"/>
              <a:t/>
            </a:r>
            <a:br>
              <a:rPr lang="en-US" dirty="0"/>
            </a:br>
            <a:r>
              <a:rPr lang="en-US" dirty="0">
                <a:solidFill>
                  <a:srgbClr val="FFFFFF"/>
                </a:solidFill>
              </a:rPr>
              <a:t>Enrollment</a:t>
            </a:r>
          </a:p>
        </p:txBody>
      </p:sp>
      <p:sp>
        <p:nvSpPr>
          <p:cNvPr id="13" name="Text Placeholder 5"/>
          <p:cNvSpPr>
            <a:spLocks noGrp="1"/>
          </p:cNvSpPr>
          <p:nvPr>
            <p:ph type="body" sz="quarter" idx="27" hasCustomPrompt="1"/>
          </p:nvPr>
        </p:nvSpPr>
        <p:spPr>
          <a:xfrm>
            <a:off x="8442325" y="6121277"/>
            <a:ext cx="3368675" cy="435515"/>
          </a:xfrm>
        </p:spPr>
        <p:txBody>
          <a:bodyPr anchor="ctr">
            <a:normAutofit/>
          </a:bodyPr>
          <a:lstStyle>
            <a:lvl1pPr marL="0" indent="0" algn="r">
              <a:buNone/>
              <a:defRPr sz="1800" baseline="0"/>
            </a:lvl1pPr>
          </a:lstStyle>
          <a:p>
            <a:pPr lvl="0">
              <a:lnSpc>
                <a:spcPct val="120000"/>
              </a:lnSpc>
              <a:spcBef>
                <a:spcPts val="1000"/>
              </a:spcBef>
            </a:pPr>
            <a:r>
              <a:rPr lang="en-US" dirty="0">
                <a:solidFill>
                  <a:srgbClr val="212020"/>
                </a:solidFill>
                <a:latin typeface="Arial Regular"/>
              </a:rPr>
              <a:t>Additional text, as needed</a:t>
            </a:r>
          </a:p>
        </p:txBody>
      </p:sp>
      <p:pic>
        <p:nvPicPr>
          <p:cNvPr id="16" name="Picture 15">
            <a:extLst>
              <a:ext uri="{FF2B5EF4-FFF2-40B4-BE49-F238E27FC236}">
                <a16:creationId xmlns="" xmlns:a16="http://schemas.microsoft.com/office/drawing/2014/main" id="{824DD4A6-95A0-E94D-87BF-E6E6DC3165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948" y="5765859"/>
            <a:ext cx="1940023" cy="790932"/>
          </a:xfrm>
          <a:prstGeom prst="rect">
            <a:avLst/>
          </a:prstGeom>
        </p:spPr>
      </p:pic>
    </p:spTree>
    <p:extLst>
      <p:ext uri="{BB962C8B-B14F-4D97-AF65-F5344CB8AC3E}">
        <p14:creationId xmlns:p14="http://schemas.microsoft.com/office/powerpoint/2010/main" val="3885157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TransitionSlide-Green">
    <p:bg>
      <p:bgPr>
        <a:solidFill>
          <a:srgbClr val="00402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EA50D6E-8304-1D45-8CE5-15DC2716B6D0}"/>
              </a:ext>
            </a:extLst>
          </p:cNvPr>
          <p:cNvSpPr/>
          <p:nvPr userDrawn="1"/>
        </p:nvSpPr>
        <p:spPr>
          <a:xfrm>
            <a:off x="0" y="0"/>
            <a:ext cx="12192000" cy="6858000"/>
          </a:xfrm>
          <a:prstGeom prst="rect">
            <a:avLst/>
          </a:prstGeom>
          <a:solidFill>
            <a:srgbClr val="0040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 xmlns:a16="http://schemas.microsoft.com/office/drawing/2014/main" id="{D2902218-8C3A-B94E-9D63-986548523FBB}"/>
              </a:ext>
            </a:extLst>
          </p:cNvPr>
          <p:cNvSpPr/>
          <p:nvPr userDrawn="1"/>
        </p:nvSpPr>
        <p:spPr>
          <a:xfrm>
            <a:off x="344633" y="1221921"/>
            <a:ext cx="776574" cy="64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08011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ic-TransitionSlide-Blue">
    <p:bg>
      <p:bgPr>
        <a:solidFill>
          <a:srgbClr val="1776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38AFD2EB-F09A-DC49-B6F4-6BE8C6DB0D5A}"/>
              </a:ext>
            </a:extLst>
          </p:cNvPr>
          <p:cNvSpPr/>
          <p:nvPr userDrawn="1"/>
        </p:nvSpPr>
        <p:spPr>
          <a:xfrm>
            <a:off x="0" y="0"/>
            <a:ext cx="12192000" cy="6858000"/>
          </a:xfrm>
          <a:prstGeom prst="rect">
            <a:avLst/>
          </a:prstGeom>
          <a:solidFill>
            <a:srgbClr val="1776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 xmlns:a16="http://schemas.microsoft.com/office/drawing/2014/main" id="{D2902218-8C3A-B94E-9D63-986548523FBB}"/>
              </a:ext>
            </a:extLst>
          </p:cNvPr>
          <p:cNvSpPr/>
          <p:nvPr userDrawn="1"/>
        </p:nvSpPr>
        <p:spPr>
          <a:xfrm>
            <a:off x="344633" y="1221921"/>
            <a:ext cx="776574" cy="646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74469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pic>
        <p:nvPicPr>
          <p:cNvPr id="3" name="Picture 2">
            <a:extLst>
              <a:ext uri="{FF2B5EF4-FFF2-40B4-BE49-F238E27FC236}">
                <a16:creationId xmlns="" xmlns:a16="http://schemas.microsoft.com/office/drawing/2014/main" id="{ADDB580E-C8C4-2D40-9582-8AB8387FFC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68110" y="6384044"/>
            <a:ext cx="1712738" cy="314052"/>
          </a:xfrm>
          <a:prstGeom prst="rect">
            <a:avLst/>
          </a:prstGeom>
        </p:spPr>
      </p:pic>
      <p:sp>
        <p:nvSpPr>
          <p:cNvPr id="13" name="Rectangle 12">
            <a:extLst>
              <a:ext uri="{FF2B5EF4-FFF2-40B4-BE49-F238E27FC236}">
                <a16:creationId xmlns="" xmlns:a16="http://schemas.microsoft.com/office/drawing/2014/main" id="{0A663617-CF49-9B47-B636-507E649F1E95}"/>
              </a:ext>
            </a:extLst>
          </p:cNvPr>
          <p:cNvSpPr/>
          <p:nvPr userDrawn="1"/>
        </p:nvSpPr>
        <p:spPr>
          <a:xfrm>
            <a:off x="344633" y="609670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99803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hankYou">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13" name="Rectangle 12">
            <a:extLst>
              <a:ext uri="{FF2B5EF4-FFF2-40B4-BE49-F238E27FC236}">
                <a16:creationId xmlns="" xmlns:a16="http://schemas.microsoft.com/office/drawing/2014/main" id="{0A663617-CF49-9B47-B636-507E649F1E95}"/>
              </a:ext>
            </a:extLst>
          </p:cNvPr>
          <p:cNvSpPr/>
          <p:nvPr userDrawn="1"/>
        </p:nvSpPr>
        <p:spPr>
          <a:xfrm>
            <a:off x="344633" y="609670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 xmlns:a16="http://schemas.microsoft.com/office/drawing/2014/main" id="{EEC7F041-0EA8-1E42-BE7B-4021AC6EFC72}"/>
              </a:ext>
            </a:extLst>
          </p:cNvPr>
          <p:cNvPicPr>
            <a:picLocks noChangeAspect="1"/>
          </p:cNvPicPr>
          <p:nvPr userDrawn="1"/>
        </p:nvPicPr>
        <p:blipFill>
          <a:blip r:embed="rId3"/>
          <a:stretch>
            <a:fillRect/>
          </a:stretch>
        </p:blipFill>
        <p:spPr>
          <a:xfrm>
            <a:off x="9532431" y="5715000"/>
            <a:ext cx="2421521" cy="983096"/>
          </a:xfrm>
          <a:prstGeom prst="rect">
            <a:avLst/>
          </a:prstGeom>
        </p:spPr>
      </p:pic>
    </p:spTree>
    <p:extLst>
      <p:ext uri="{BB962C8B-B14F-4D97-AF65-F5344CB8AC3E}">
        <p14:creationId xmlns:p14="http://schemas.microsoft.com/office/powerpoint/2010/main" val="247381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ankYou">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13" name="Rectangle 12">
            <a:extLst>
              <a:ext uri="{FF2B5EF4-FFF2-40B4-BE49-F238E27FC236}">
                <a16:creationId xmlns="" xmlns:a16="http://schemas.microsoft.com/office/drawing/2014/main" id="{0A663617-CF49-9B47-B636-507E649F1E95}"/>
              </a:ext>
            </a:extLst>
          </p:cNvPr>
          <p:cNvSpPr/>
          <p:nvPr userDrawn="1"/>
        </p:nvSpPr>
        <p:spPr>
          <a:xfrm>
            <a:off x="344633" y="609670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a:extLst>
              <a:ext uri="{FF2B5EF4-FFF2-40B4-BE49-F238E27FC236}">
                <a16:creationId xmlns="" xmlns:a16="http://schemas.microsoft.com/office/drawing/2014/main" id="{D23BE8A3-26CF-6E43-A6E6-8A8C8A997F6C}"/>
              </a:ext>
            </a:extLst>
          </p:cNvPr>
          <p:cNvPicPr>
            <a:picLocks noChangeAspect="1"/>
          </p:cNvPicPr>
          <p:nvPr userDrawn="1"/>
        </p:nvPicPr>
        <p:blipFill>
          <a:blip r:embed="rId3"/>
          <a:stretch>
            <a:fillRect/>
          </a:stretch>
        </p:blipFill>
        <p:spPr>
          <a:xfrm>
            <a:off x="10261760" y="6382595"/>
            <a:ext cx="1712738" cy="331209"/>
          </a:xfrm>
          <a:prstGeom prst="rect">
            <a:avLst/>
          </a:prstGeom>
        </p:spPr>
      </p:pic>
    </p:spTree>
    <p:extLst>
      <p:ext uri="{BB962C8B-B14F-4D97-AF65-F5344CB8AC3E}">
        <p14:creationId xmlns:p14="http://schemas.microsoft.com/office/powerpoint/2010/main" val="303909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hapes">
    <p:spTree>
      <p:nvGrpSpPr>
        <p:cNvPr id="1" name=""/>
        <p:cNvGrpSpPr/>
        <p:nvPr/>
      </p:nvGrpSpPr>
      <p:grpSpPr>
        <a:xfrm>
          <a:off x="0" y="0"/>
          <a:ext cx="0" cy="0"/>
          <a:chOff x="0" y="0"/>
          <a:chExt cx="0" cy="0"/>
        </a:xfrm>
      </p:grpSpPr>
      <p:sp>
        <p:nvSpPr>
          <p:cNvPr id="25" name="Picture Placeholder 24">
            <a:extLst>
              <a:ext uri="{FF2B5EF4-FFF2-40B4-BE49-F238E27FC236}">
                <a16:creationId xmlns="" xmlns:a16="http://schemas.microsoft.com/office/drawing/2014/main" id="{BB07ACF7-7EFE-2B4E-A77A-06B72A34C13A}"/>
              </a:ext>
            </a:extLst>
          </p:cNvPr>
          <p:cNvSpPr>
            <a:spLocks noGrp="1"/>
          </p:cNvSpPr>
          <p:nvPr>
            <p:ph type="pic" sz="quarter" idx="10" hasCustomPrompt="1"/>
          </p:nvPr>
        </p:nvSpPr>
        <p:spPr>
          <a:xfrm>
            <a:off x="1318845" y="364913"/>
            <a:ext cx="1600382" cy="1600382"/>
          </a:xfrm>
          <a:custGeom>
            <a:avLst/>
            <a:gdLst>
              <a:gd name="connsiteX0" fmla="*/ 800191 w 1600382"/>
              <a:gd name="connsiteY0" fmla="*/ 0 h 1600382"/>
              <a:gd name="connsiteX1" fmla="*/ 1600382 w 1600382"/>
              <a:gd name="connsiteY1" fmla="*/ 800191 h 1600382"/>
              <a:gd name="connsiteX2" fmla="*/ 800191 w 1600382"/>
              <a:gd name="connsiteY2" fmla="*/ 1600382 h 1600382"/>
              <a:gd name="connsiteX3" fmla="*/ 0 w 1600382"/>
              <a:gd name="connsiteY3" fmla="*/ 800191 h 1600382"/>
              <a:gd name="connsiteX4" fmla="*/ 800191 w 1600382"/>
              <a:gd name="connsiteY4" fmla="*/ 0 h 160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82" h="1600382">
                <a:moveTo>
                  <a:pt x="800191" y="0"/>
                </a:moveTo>
                <a:cubicBezTo>
                  <a:pt x="1242124" y="0"/>
                  <a:pt x="1600382" y="358258"/>
                  <a:pt x="1600382" y="800191"/>
                </a:cubicBezTo>
                <a:cubicBezTo>
                  <a:pt x="1600382" y="1242124"/>
                  <a:pt x="1242124" y="1600382"/>
                  <a:pt x="800191" y="1600382"/>
                </a:cubicBezTo>
                <a:cubicBezTo>
                  <a:pt x="358258" y="1600382"/>
                  <a:pt x="0" y="1242124"/>
                  <a:pt x="0" y="800191"/>
                </a:cubicBez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28" name="Picture Placeholder 27">
            <a:extLst>
              <a:ext uri="{FF2B5EF4-FFF2-40B4-BE49-F238E27FC236}">
                <a16:creationId xmlns="" xmlns:a16="http://schemas.microsoft.com/office/drawing/2014/main" id="{58D9AC00-594C-FD43-9107-979037198B33}"/>
              </a:ext>
            </a:extLst>
          </p:cNvPr>
          <p:cNvSpPr>
            <a:spLocks noGrp="1"/>
          </p:cNvSpPr>
          <p:nvPr>
            <p:ph type="pic" sz="quarter" idx="11" hasCustomPrompt="1"/>
          </p:nvPr>
        </p:nvSpPr>
        <p:spPr>
          <a:xfrm>
            <a:off x="3136527" y="972584"/>
            <a:ext cx="3733108" cy="1600382"/>
          </a:xfrm>
          <a:custGeom>
            <a:avLst/>
            <a:gdLst>
              <a:gd name="connsiteX0" fmla="*/ 800191 w 3733108"/>
              <a:gd name="connsiteY0" fmla="*/ 0 h 1600382"/>
              <a:gd name="connsiteX1" fmla="*/ 1830767 w 3733108"/>
              <a:gd name="connsiteY1" fmla="*/ 0 h 1600382"/>
              <a:gd name="connsiteX2" fmla="*/ 1902341 w 3733108"/>
              <a:gd name="connsiteY2" fmla="*/ 0 h 1600382"/>
              <a:gd name="connsiteX3" fmla="*/ 3733108 w 3733108"/>
              <a:gd name="connsiteY3" fmla="*/ 0 h 1600382"/>
              <a:gd name="connsiteX4" fmla="*/ 3733108 w 3733108"/>
              <a:gd name="connsiteY4" fmla="*/ 800191 h 1600382"/>
              <a:gd name="connsiteX5" fmla="*/ 2932917 w 3733108"/>
              <a:gd name="connsiteY5" fmla="*/ 1600382 h 1600382"/>
              <a:gd name="connsiteX6" fmla="*/ 1902341 w 3733108"/>
              <a:gd name="connsiteY6" fmla="*/ 1600382 h 1600382"/>
              <a:gd name="connsiteX7" fmla="*/ 1830767 w 3733108"/>
              <a:gd name="connsiteY7" fmla="*/ 1600382 h 1600382"/>
              <a:gd name="connsiteX8" fmla="*/ 0 w 3733108"/>
              <a:gd name="connsiteY8" fmla="*/ 1600382 h 1600382"/>
              <a:gd name="connsiteX9" fmla="*/ 0 w 3733108"/>
              <a:gd name="connsiteY9" fmla="*/ 800191 h 1600382"/>
              <a:gd name="connsiteX10" fmla="*/ 800191 w 3733108"/>
              <a:gd name="connsiteY10" fmla="*/ 0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08" h="1600382">
                <a:moveTo>
                  <a:pt x="800191" y="0"/>
                </a:moveTo>
                <a:lnTo>
                  <a:pt x="1830767" y="0"/>
                </a:lnTo>
                <a:lnTo>
                  <a:pt x="1902341" y="0"/>
                </a:lnTo>
                <a:lnTo>
                  <a:pt x="3733108" y="0"/>
                </a:lnTo>
                <a:lnTo>
                  <a:pt x="3733108" y="800191"/>
                </a:lnTo>
                <a:cubicBezTo>
                  <a:pt x="3733108" y="1242124"/>
                  <a:pt x="3374850" y="1600382"/>
                  <a:pt x="2932917" y="1600382"/>
                </a:cubicBezTo>
                <a:lnTo>
                  <a:pt x="1902341" y="1600382"/>
                </a:lnTo>
                <a:lnTo>
                  <a:pt x="1830767" y="1600382"/>
                </a:lnTo>
                <a:lnTo>
                  <a:pt x="0" y="1600382"/>
                </a:lnTo>
                <a:lnTo>
                  <a:pt x="0" y="800191"/>
                </a:ln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5" name="Picture Placeholder 34">
            <a:extLst>
              <a:ext uri="{FF2B5EF4-FFF2-40B4-BE49-F238E27FC236}">
                <a16:creationId xmlns="" xmlns:a16="http://schemas.microsoft.com/office/drawing/2014/main" id="{07FCA9E5-2DC1-7B4F-B526-174F85CAA03E}"/>
              </a:ext>
            </a:extLst>
          </p:cNvPr>
          <p:cNvSpPr>
            <a:spLocks noGrp="1"/>
          </p:cNvSpPr>
          <p:nvPr>
            <p:ph type="pic" sz="quarter" idx="12" hasCustomPrompt="1"/>
          </p:nvPr>
        </p:nvSpPr>
        <p:spPr>
          <a:xfrm>
            <a:off x="7086935"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6" name="Picture Placeholder 35">
            <a:extLst>
              <a:ext uri="{FF2B5EF4-FFF2-40B4-BE49-F238E27FC236}">
                <a16:creationId xmlns="" xmlns:a16="http://schemas.microsoft.com/office/drawing/2014/main" id="{15A42CD6-567B-C140-B8DD-5ED473967C6C}"/>
              </a:ext>
            </a:extLst>
          </p:cNvPr>
          <p:cNvSpPr>
            <a:spLocks noGrp="1"/>
          </p:cNvSpPr>
          <p:nvPr>
            <p:ph type="pic" sz="quarter" idx="13" hasCustomPrompt="1"/>
          </p:nvPr>
        </p:nvSpPr>
        <p:spPr>
          <a:xfrm>
            <a:off x="7086935"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7" name="Picture Placeholder 36">
            <a:extLst>
              <a:ext uri="{FF2B5EF4-FFF2-40B4-BE49-F238E27FC236}">
                <a16:creationId xmlns="" xmlns:a16="http://schemas.microsoft.com/office/drawing/2014/main" id="{FDAD1E03-C861-0C45-8EF5-B40AA1745664}"/>
              </a:ext>
            </a:extLst>
          </p:cNvPr>
          <p:cNvSpPr>
            <a:spLocks noGrp="1"/>
          </p:cNvSpPr>
          <p:nvPr>
            <p:ph type="pic" sz="quarter" idx="14" hasCustomPrompt="1"/>
          </p:nvPr>
        </p:nvSpPr>
        <p:spPr>
          <a:xfrm>
            <a:off x="8025763"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8" name="Picture Placeholder 37">
            <a:extLst>
              <a:ext uri="{FF2B5EF4-FFF2-40B4-BE49-F238E27FC236}">
                <a16:creationId xmlns="" xmlns:a16="http://schemas.microsoft.com/office/drawing/2014/main" id="{96821578-815D-8447-8627-FC3F69DC59F8}"/>
              </a:ext>
            </a:extLst>
          </p:cNvPr>
          <p:cNvSpPr>
            <a:spLocks noGrp="1"/>
          </p:cNvSpPr>
          <p:nvPr>
            <p:ph type="pic" sz="quarter" idx="15" hasCustomPrompt="1"/>
          </p:nvPr>
        </p:nvSpPr>
        <p:spPr>
          <a:xfrm>
            <a:off x="8025763"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44" name="Picture Placeholder 43">
            <a:extLst>
              <a:ext uri="{FF2B5EF4-FFF2-40B4-BE49-F238E27FC236}">
                <a16:creationId xmlns="" xmlns:a16="http://schemas.microsoft.com/office/drawing/2014/main" id="{18F0E94E-DBA4-CA4B-8A59-8C652E22AC64}"/>
              </a:ext>
            </a:extLst>
          </p:cNvPr>
          <p:cNvSpPr>
            <a:spLocks noGrp="1"/>
          </p:cNvSpPr>
          <p:nvPr>
            <p:ph type="pic" sz="quarter" idx="16" hasCustomPrompt="1"/>
          </p:nvPr>
        </p:nvSpPr>
        <p:spPr>
          <a:xfrm>
            <a:off x="8731419" y="167288"/>
            <a:ext cx="2304120" cy="3210973"/>
          </a:xfrm>
          <a:custGeom>
            <a:avLst/>
            <a:gdLst>
              <a:gd name="connsiteX0" fmla="*/ 698634 w 2304120"/>
              <a:gd name="connsiteY0" fmla="*/ 0 h 3210973"/>
              <a:gd name="connsiteX1" fmla="*/ 1605487 w 2304120"/>
              <a:gd name="connsiteY1" fmla="*/ 906853 h 3210973"/>
              <a:gd name="connsiteX2" fmla="*/ 2304120 w 2304120"/>
              <a:gd name="connsiteY2" fmla="*/ 1605487 h 3210973"/>
              <a:gd name="connsiteX3" fmla="*/ 1605487 w 2304120"/>
              <a:gd name="connsiteY3" fmla="*/ 2304120 h 3210973"/>
              <a:gd name="connsiteX4" fmla="*/ 698634 w 2304120"/>
              <a:gd name="connsiteY4" fmla="*/ 3210973 h 3210973"/>
              <a:gd name="connsiteX5" fmla="*/ 0 w 2304120"/>
              <a:gd name="connsiteY5" fmla="*/ 2512340 h 3210973"/>
              <a:gd name="connsiteX6" fmla="*/ 906853 w 2304120"/>
              <a:gd name="connsiteY6" fmla="*/ 1605487 h 3210973"/>
              <a:gd name="connsiteX7" fmla="*/ 0 w 2304120"/>
              <a:gd name="connsiteY7" fmla="*/ 698633 h 32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20" h="3210973">
                <a:moveTo>
                  <a:pt x="698634" y="0"/>
                </a:moveTo>
                <a:lnTo>
                  <a:pt x="1605487" y="906853"/>
                </a:lnTo>
                <a:lnTo>
                  <a:pt x="2304120" y="1605487"/>
                </a:lnTo>
                <a:lnTo>
                  <a:pt x="1605487" y="2304120"/>
                </a:lnTo>
                <a:lnTo>
                  <a:pt x="698634" y="3210973"/>
                </a:lnTo>
                <a:lnTo>
                  <a:pt x="0" y="2512340"/>
                </a:lnTo>
                <a:lnTo>
                  <a:pt x="906853" y="1605487"/>
                </a:lnTo>
                <a:lnTo>
                  <a:pt x="0" y="698633"/>
                </a:ln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57" name="Picture Placeholder 56">
            <a:extLst>
              <a:ext uri="{FF2B5EF4-FFF2-40B4-BE49-F238E27FC236}">
                <a16:creationId xmlns="" xmlns:a16="http://schemas.microsoft.com/office/drawing/2014/main" id="{B86FD316-C31E-2C4A-A1C8-406034A870B2}"/>
              </a:ext>
            </a:extLst>
          </p:cNvPr>
          <p:cNvSpPr>
            <a:spLocks noGrp="1"/>
          </p:cNvSpPr>
          <p:nvPr>
            <p:ph type="pic" sz="quarter" idx="19" hasCustomPrompt="1"/>
          </p:nvPr>
        </p:nvSpPr>
        <p:spPr>
          <a:xfrm>
            <a:off x="7086935" y="4385019"/>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58" name="Picture Placeholder 57">
            <a:extLst>
              <a:ext uri="{FF2B5EF4-FFF2-40B4-BE49-F238E27FC236}">
                <a16:creationId xmlns="" xmlns:a16="http://schemas.microsoft.com/office/drawing/2014/main" id="{BCF7F1FE-5A0A-A142-8732-F191E673FE4A}"/>
              </a:ext>
            </a:extLst>
          </p:cNvPr>
          <p:cNvSpPr>
            <a:spLocks noGrp="1"/>
          </p:cNvSpPr>
          <p:nvPr>
            <p:ph type="pic" sz="quarter" idx="20" hasCustomPrompt="1"/>
          </p:nvPr>
        </p:nvSpPr>
        <p:spPr>
          <a:xfrm>
            <a:off x="7086935" y="5275770"/>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59" name="Picture Placeholder 58">
            <a:extLst>
              <a:ext uri="{FF2B5EF4-FFF2-40B4-BE49-F238E27FC236}">
                <a16:creationId xmlns="" xmlns:a16="http://schemas.microsoft.com/office/drawing/2014/main" id="{96AC433B-BA44-934B-9E6E-52B874D90AFE}"/>
              </a:ext>
            </a:extLst>
          </p:cNvPr>
          <p:cNvSpPr>
            <a:spLocks noGrp="1"/>
          </p:cNvSpPr>
          <p:nvPr>
            <p:ph type="pic" sz="quarter" idx="21" hasCustomPrompt="1"/>
          </p:nvPr>
        </p:nvSpPr>
        <p:spPr>
          <a:xfrm>
            <a:off x="8025763" y="5275770"/>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60" name="Picture Placeholder 59">
            <a:extLst>
              <a:ext uri="{FF2B5EF4-FFF2-40B4-BE49-F238E27FC236}">
                <a16:creationId xmlns="" xmlns:a16="http://schemas.microsoft.com/office/drawing/2014/main" id="{872583A8-CC56-C244-988C-2ADC721546FA}"/>
              </a:ext>
            </a:extLst>
          </p:cNvPr>
          <p:cNvSpPr>
            <a:spLocks noGrp="1"/>
          </p:cNvSpPr>
          <p:nvPr>
            <p:ph type="pic" sz="quarter" idx="22" hasCustomPrompt="1"/>
          </p:nvPr>
        </p:nvSpPr>
        <p:spPr>
          <a:xfrm>
            <a:off x="8025763" y="4385019"/>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61" name="Picture Placeholder 60">
            <a:extLst>
              <a:ext uri="{FF2B5EF4-FFF2-40B4-BE49-F238E27FC236}">
                <a16:creationId xmlns="" xmlns:a16="http://schemas.microsoft.com/office/drawing/2014/main" id="{7D9866BD-0C6A-1E42-9E54-C8CE1C6BCD49}"/>
              </a:ext>
            </a:extLst>
          </p:cNvPr>
          <p:cNvSpPr>
            <a:spLocks noGrp="1"/>
          </p:cNvSpPr>
          <p:nvPr>
            <p:ph type="pic" sz="quarter" idx="23" hasCustomPrompt="1"/>
          </p:nvPr>
        </p:nvSpPr>
        <p:spPr>
          <a:xfrm>
            <a:off x="8731419" y="3579723"/>
            <a:ext cx="2304120" cy="3210973"/>
          </a:xfrm>
          <a:custGeom>
            <a:avLst/>
            <a:gdLst>
              <a:gd name="connsiteX0" fmla="*/ 698634 w 2304120"/>
              <a:gd name="connsiteY0" fmla="*/ 0 h 3210973"/>
              <a:gd name="connsiteX1" fmla="*/ 1605487 w 2304120"/>
              <a:gd name="connsiteY1" fmla="*/ 906853 h 3210973"/>
              <a:gd name="connsiteX2" fmla="*/ 2304120 w 2304120"/>
              <a:gd name="connsiteY2" fmla="*/ 1605487 h 3210973"/>
              <a:gd name="connsiteX3" fmla="*/ 1605487 w 2304120"/>
              <a:gd name="connsiteY3" fmla="*/ 2304120 h 3210973"/>
              <a:gd name="connsiteX4" fmla="*/ 698634 w 2304120"/>
              <a:gd name="connsiteY4" fmla="*/ 3210973 h 3210973"/>
              <a:gd name="connsiteX5" fmla="*/ 0 w 2304120"/>
              <a:gd name="connsiteY5" fmla="*/ 2512340 h 3210973"/>
              <a:gd name="connsiteX6" fmla="*/ 906853 w 2304120"/>
              <a:gd name="connsiteY6" fmla="*/ 1605487 h 3210973"/>
              <a:gd name="connsiteX7" fmla="*/ 0 w 2304120"/>
              <a:gd name="connsiteY7" fmla="*/ 698633 h 32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20" h="3210973">
                <a:moveTo>
                  <a:pt x="698634" y="0"/>
                </a:moveTo>
                <a:lnTo>
                  <a:pt x="1605487" y="906853"/>
                </a:lnTo>
                <a:lnTo>
                  <a:pt x="2304120" y="1605487"/>
                </a:lnTo>
                <a:lnTo>
                  <a:pt x="1605487" y="2304120"/>
                </a:lnTo>
                <a:lnTo>
                  <a:pt x="698634" y="3210973"/>
                </a:lnTo>
                <a:lnTo>
                  <a:pt x="0" y="2512340"/>
                </a:lnTo>
                <a:lnTo>
                  <a:pt x="906853" y="1605487"/>
                </a:lnTo>
                <a:lnTo>
                  <a:pt x="0" y="698633"/>
                </a:ln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62" name="Picture Placeholder 54">
            <a:extLst>
              <a:ext uri="{FF2B5EF4-FFF2-40B4-BE49-F238E27FC236}">
                <a16:creationId xmlns="" xmlns:a16="http://schemas.microsoft.com/office/drawing/2014/main" id="{8CB71D1C-137C-E54F-BF72-F4DE6B9FAC25}"/>
              </a:ext>
            </a:extLst>
          </p:cNvPr>
          <p:cNvSpPr>
            <a:spLocks noGrp="1"/>
          </p:cNvSpPr>
          <p:nvPr>
            <p:ph type="pic" sz="quarter" idx="24" hasCustomPrompt="1"/>
          </p:nvPr>
        </p:nvSpPr>
        <p:spPr>
          <a:xfrm>
            <a:off x="3136900" y="4385573"/>
            <a:ext cx="3732213" cy="1595437"/>
          </a:xfrm>
          <a:prstGeom prst="roundRect">
            <a:avLst>
              <a:gd name="adj" fmla="val 50000"/>
            </a:avLst>
          </a:prstGeom>
          <a:solidFill>
            <a:schemeClr val="accent1"/>
          </a:solidFill>
        </p:spPr>
        <p:txBody>
          <a:bodyPr/>
          <a:lstStyle>
            <a:lvl1pPr marL="0" indent="0">
              <a:buNone/>
              <a:defRPr b="0" i="0"/>
            </a:lvl1pPr>
          </a:lstStyle>
          <a:p>
            <a:r>
              <a:rPr lang="en-US" dirty="0"/>
              <a:t> </a:t>
            </a:r>
          </a:p>
        </p:txBody>
      </p:sp>
      <p:sp>
        <p:nvSpPr>
          <p:cNvPr id="68" name="Freeform 67">
            <a:extLst>
              <a:ext uri="{FF2B5EF4-FFF2-40B4-BE49-F238E27FC236}">
                <a16:creationId xmlns="" xmlns:a16="http://schemas.microsoft.com/office/drawing/2014/main" id="{27130310-9B71-9144-B8B8-9359B52D0836}"/>
              </a:ext>
            </a:extLst>
          </p:cNvPr>
          <p:cNvSpPr/>
          <p:nvPr userDrawn="1"/>
        </p:nvSpPr>
        <p:spPr>
          <a:xfrm rot="10800000">
            <a:off x="1179685" y="2171861"/>
            <a:ext cx="1600383" cy="1600382"/>
          </a:xfrm>
          <a:custGeom>
            <a:avLst/>
            <a:gdLst>
              <a:gd name="connsiteX0" fmla="*/ 0 w 1600383"/>
              <a:gd name="connsiteY0" fmla="*/ 0 h 1600382"/>
              <a:gd name="connsiteX1" fmla="*/ 800192 w 1600383"/>
              <a:gd name="connsiteY1" fmla="*/ 0 h 1600382"/>
              <a:gd name="connsiteX2" fmla="*/ 850891 w 1600383"/>
              <a:gd name="connsiteY2" fmla="*/ 0 h 1600382"/>
              <a:gd name="connsiteX3" fmla="*/ 850891 w 1600383"/>
              <a:gd name="connsiteY3" fmla="*/ 2560 h 1600382"/>
              <a:gd name="connsiteX4" fmla="*/ 882007 w 1600383"/>
              <a:gd name="connsiteY4" fmla="*/ 4132 h 1600382"/>
              <a:gd name="connsiteX5" fmla="*/ 1600383 w 1600383"/>
              <a:gd name="connsiteY5" fmla="*/ 800191 h 1600382"/>
              <a:gd name="connsiteX6" fmla="*/ 800192 w 1600383"/>
              <a:gd name="connsiteY6" fmla="*/ 1600382 h 1600382"/>
              <a:gd name="connsiteX7" fmla="*/ 4132 w 1600383"/>
              <a:gd name="connsiteY7" fmla="*/ 882006 h 1600382"/>
              <a:gd name="connsiteX8" fmla="*/ 1323 w 1600383"/>
              <a:gd name="connsiteY8" fmla="*/ 826372 h 1600382"/>
              <a:gd name="connsiteX9" fmla="*/ 0 w 1600383"/>
              <a:gd name="connsiteY9" fmla="*/ 826372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383" h="1600382">
                <a:moveTo>
                  <a:pt x="0" y="0"/>
                </a:moveTo>
                <a:lnTo>
                  <a:pt x="800192" y="0"/>
                </a:lnTo>
                <a:lnTo>
                  <a:pt x="850891" y="0"/>
                </a:lnTo>
                <a:lnTo>
                  <a:pt x="850891" y="2560"/>
                </a:lnTo>
                <a:lnTo>
                  <a:pt x="882007" y="4132"/>
                </a:lnTo>
                <a:cubicBezTo>
                  <a:pt x="1285508" y="45109"/>
                  <a:pt x="1600383" y="385879"/>
                  <a:pt x="1600383" y="800191"/>
                </a:cubicBezTo>
                <a:cubicBezTo>
                  <a:pt x="1600383" y="1242124"/>
                  <a:pt x="1242125" y="1600382"/>
                  <a:pt x="800192" y="1600382"/>
                </a:cubicBezTo>
                <a:cubicBezTo>
                  <a:pt x="385880" y="1600382"/>
                  <a:pt x="45110" y="1285507"/>
                  <a:pt x="4132" y="882006"/>
                </a:cubicBezTo>
                <a:lnTo>
                  <a:pt x="1323" y="826372"/>
                </a:lnTo>
                <a:lnTo>
                  <a:pt x="0" y="82637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Rounded Rectangle 1">
            <a:extLst>
              <a:ext uri="{FF2B5EF4-FFF2-40B4-BE49-F238E27FC236}">
                <a16:creationId xmlns="" xmlns:a16="http://schemas.microsoft.com/office/drawing/2014/main" id="{8E734D3D-897D-F24E-B8AF-3B476A43103A}"/>
              </a:ext>
            </a:extLst>
          </p:cNvPr>
          <p:cNvSpPr/>
          <p:nvPr userDrawn="1"/>
        </p:nvSpPr>
        <p:spPr>
          <a:xfrm>
            <a:off x="3136527" y="2679078"/>
            <a:ext cx="3732586" cy="160038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 xmlns:a16="http://schemas.microsoft.com/office/drawing/2014/main" id="{C8594A0A-4340-B54B-B06A-4CDC8AD6668E}"/>
              </a:ext>
            </a:extLst>
          </p:cNvPr>
          <p:cNvSpPr>
            <a:spLocks noGrp="1"/>
          </p:cNvSpPr>
          <p:nvPr>
            <p:ph type="body" sz="quarter" idx="25" hasCustomPrompt="1"/>
          </p:nvPr>
        </p:nvSpPr>
        <p:spPr>
          <a:xfrm rot="5400000">
            <a:off x="1179513" y="3963988"/>
            <a:ext cx="1600200" cy="1600200"/>
          </a:xfrm>
          <a:prstGeom prst="teardrop">
            <a:avLst/>
          </a:prstGeom>
          <a:solidFill>
            <a:srgbClr val="7EC352"/>
          </a:solidFill>
        </p:spPr>
        <p:txBody>
          <a:bodyPr vert="vert270" wrap="square" anchor="ctr">
            <a:normAutofit/>
          </a:bodyPr>
          <a:lstStyle>
            <a:lvl1pPr marL="0" indent="0" algn="ctr">
              <a:buNone/>
              <a:defRPr sz="2000" b="1" i="0">
                <a:solidFill>
                  <a:schemeClr val="bg1"/>
                </a:solidFill>
                <a:latin typeface="Arial" panose="020B06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3023194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hapes">
    <p:spTree>
      <p:nvGrpSpPr>
        <p:cNvPr id="1" name=""/>
        <p:cNvGrpSpPr/>
        <p:nvPr/>
      </p:nvGrpSpPr>
      <p:grpSpPr>
        <a:xfrm>
          <a:off x="0" y="0"/>
          <a:ext cx="0" cy="0"/>
          <a:chOff x="0" y="0"/>
          <a:chExt cx="0" cy="0"/>
        </a:xfrm>
      </p:grpSpPr>
      <p:sp>
        <p:nvSpPr>
          <p:cNvPr id="25" name="Picture Placeholder 24">
            <a:extLst>
              <a:ext uri="{FF2B5EF4-FFF2-40B4-BE49-F238E27FC236}">
                <a16:creationId xmlns="" xmlns:a16="http://schemas.microsoft.com/office/drawing/2014/main" id="{BB07ACF7-7EFE-2B4E-A77A-06B72A34C13A}"/>
              </a:ext>
            </a:extLst>
          </p:cNvPr>
          <p:cNvSpPr>
            <a:spLocks noGrp="1"/>
          </p:cNvSpPr>
          <p:nvPr>
            <p:ph type="pic" sz="quarter" idx="10" hasCustomPrompt="1"/>
          </p:nvPr>
        </p:nvSpPr>
        <p:spPr>
          <a:xfrm>
            <a:off x="1318845" y="972584"/>
            <a:ext cx="1600382" cy="1600382"/>
          </a:xfrm>
          <a:custGeom>
            <a:avLst/>
            <a:gdLst>
              <a:gd name="connsiteX0" fmla="*/ 800191 w 1600382"/>
              <a:gd name="connsiteY0" fmla="*/ 0 h 1600382"/>
              <a:gd name="connsiteX1" fmla="*/ 1600382 w 1600382"/>
              <a:gd name="connsiteY1" fmla="*/ 800191 h 1600382"/>
              <a:gd name="connsiteX2" fmla="*/ 800191 w 1600382"/>
              <a:gd name="connsiteY2" fmla="*/ 1600382 h 1600382"/>
              <a:gd name="connsiteX3" fmla="*/ 0 w 1600382"/>
              <a:gd name="connsiteY3" fmla="*/ 800191 h 1600382"/>
              <a:gd name="connsiteX4" fmla="*/ 800191 w 1600382"/>
              <a:gd name="connsiteY4" fmla="*/ 0 h 160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82" h="1600382">
                <a:moveTo>
                  <a:pt x="800191" y="0"/>
                </a:moveTo>
                <a:cubicBezTo>
                  <a:pt x="1242124" y="0"/>
                  <a:pt x="1600382" y="358258"/>
                  <a:pt x="1600382" y="800191"/>
                </a:cubicBezTo>
                <a:cubicBezTo>
                  <a:pt x="1600382" y="1242124"/>
                  <a:pt x="1242124" y="1600382"/>
                  <a:pt x="800191" y="1600382"/>
                </a:cubicBezTo>
                <a:cubicBezTo>
                  <a:pt x="358258" y="1600382"/>
                  <a:pt x="0" y="1242124"/>
                  <a:pt x="0" y="800191"/>
                </a:cubicBez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28" name="Picture Placeholder 27">
            <a:extLst>
              <a:ext uri="{FF2B5EF4-FFF2-40B4-BE49-F238E27FC236}">
                <a16:creationId xmlns="" xmlns:a16="http://schemas.microsoft.com/office/drawing/2014/main" id="{58D9AC00-594C-FD43-9107-979037198B33}"/>
              </a:ext>
            </a:extLst>
          </p:cNvPr>
          <p:cNvSpPr>
            <a:spLocks noGrp="1"/>
          </p:cNvSpPr>
          <p:nvPr>
            <p:ph type="pic" sz="quarter" idx="11" hasCustomPrompt="1"/>
          </p:nvPr>
        </p:nvSpPr>
        <p:spPr>
          <a:xfrm>
            <a:off x="3136527" y="972584"/>
            <a:ext cx="3733108" cy="1600382"/>
          </a:xfrm>
          <a:custGeom>
            <a:avLst/>
            <a:gdLst>
              <a:gd name="connsiteX0" fmla="*/ 800191 w 3733108"/>
              <a:gd name="connsiteY0" fmla="*/ 0 h 1600382"/>
              <a:gd name="connsiteX1" fmla="*/ 1830767 w 3733108"/>
              <a:gd name="connsiteY1" fmla="*/ 0 h 1600382"/>
              <a:gd name="connsiteX2" fmla="*/ 1902341 w 3733108"/>
              <a:gd name="connsiteY2" fmla="*/ 0 h 1600382"/>
              <a:gd name="connsiteX3" fmla="*/ 3733108 w 3733108"/>
              <a:gd name="connsiteY3" fmla="*/ 0 h 1600382"/>
              <a:gd name="connsiteX4" fmla="*/ 3733108 w 3733108"/>
              <a:gd name="connsiteY4" fmla="*/ 800191 h 1600382"/>
              <a:gd name="connsiteX5" fmla="*/ 2932917 w 3733108"/>
              <a:gd name="connsiteY5" fmla="*/ 1600382 h 1600382"/>
              <a:gd name="connsiteX6" fmla="*/ 1902341 w 3733108"/>
              <a:gd name="connsiteY6" fmla="*/ 1600382 h 1600382"/>
              <a:gd name="connsiteX7" fmla="*/ 1830767 w 3733108"/>
              <a:gd name="connsiteY7" fmla="*/ 1600382 h 1600382"/>
              <a:gd name="connsiteX8" fmla="*/ 0 w 3733108"/>
              <a:gd name="connsiteY8" fmla="*/ 1600382 h 1600382"/>
              <a:gd name="connsiteX9" fmla="*/ 0 w 3733108"/>
              <a:gd name="connsiteY9" fmla="*/ 800191 h 1600382"/>
              <a:gd name="connsiteX10" fmla="*/ 800191 w 3733108"/>
              <a:gd name="connsiteY10" fmla="*/ 0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08" h="1600382">
                <a:moveTo>
                  <a:pt x="800191" y="0"/>
                </a:moveTo>
                <a:lnTo>
                  <a:pt x="1830767" y="0"/>
                </a:lnTo>
                <a:lnTo>
                  <a:pt x="1902341" y="0"/>
                </a:lnTo>
                <a:lnTo>
                  <a:pt x="3733108" y="0"/>
                </a:lnTo>
                <a:lnTo>
                  <a:pt x="3733108" y="800191"/>
                </a:lnTo>
                <a:cubicBezTo>
                  <a:pt x="3733108" y="1242124"/>
                  <a:pt x="3374850" y="1600382"/>
                  <a:pt x="2932917" y="1600382"/>
                </a:cubicBezTo>
                <a:lnTo>
                  <a:pt x="1902341" y="1600382"/>
                </a:lnTo>
                <a:lnTo>
                  <a:pt x="1830767" y="1600382"/>
                </a:lnTo>
                <a:lnTo>
                  <a:pt x="0" y="1600382"/>
                </a:lnTo>
                <a:lnTo>
                  <a:pt x="0" y="800191"/>
                </a:ln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5" name="Picture Placeholder 34">
            <a:extLst>
              <a:ext uri="{FF2B5EF4-FFF2-40B4-BE49-F238E27FC236}">
                <a16:creationId xmlns="" xmlns:a16="http://schemas.microsoft.com/office/drawing/2014/main" id="{07FCA9E5-2DC1-7B4F-B526-174F85CAA03E}"/>
              </a:ext>
            </a:extLst>
          </p:cNvPr>
          <p:cNvSpPr>
            <a:spLocks noGrp="1"/>
          </p:cNvSpPr>
          <p:nvPr>
            <p:ph type="pic" sz="quarter" idx="12" hasCustomPrompt="1"/>
          </p:nvPr>
        </p:nvSpPr>
        <p:spPr>
          <a:xfrm>
            <a:off x="7086935"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6" name="Picture Placeholder 35">
            <a:extLst>
              <a:ext uri="{FF2B5EF4-FFF2-40B4-BE49-F238E27FC236}">
                <a16:creationId xmlns="" xmlns:a16="http://schemas.microsoft.com/office/drawing/2014/main" id="{15A42CD6-567B-C140-B8DD-5ED473967C6C}"/>
              </a:ext>
            </a:extLst>
          </p:cNvPr>
          <p:cNvSpPr>
            <a:spLocks noGrp="1"/>
          </p:cNvSpPr>
          <p:nvPr>
            <p:ph type="pic" sz="quarter" idx="13" hasCustomPrompt="1"/>
          </p:nvPr>
        </p:nvSpPr>
        <p:spPr>
          <a:xfrm>
            <a:off x="7086935"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7" name="Picture Placeholder 36">
            <a:extLst>
              <a:ext uri="{FF2B5EF4-FFF2-40B4-BE49-F238E27FC236}">
                <a16:creationId xmlns="" xmlns:a16="http://schemas.microsoft.com/office/drawing/2014/main" id="{FDAD1E03-C861-0C45-8EF5-B40AA1745664}"/>
              </a:ext>
            </a:extLst>
          </p:cNvPr>
          <p:cNvSpPr>
            <a:spLocks noGrp="1"/>
          </p:cNvSpPr>
          <p:nvPr>
            <p:ph type="pic" sz="quarter" idx="14" hasCustomPrompt="1"/>
          </p:nvPr>
        </p:nvSpPr>
        <p:spPr>
          <a:xfrm>
            <a:off x="8025763"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8" name="Picture Placeholder 37">
            <a:extLst>
              <a:ext uri="{FF2B5EF4-FFF2-40B4-BE49-F238E27FC236}">
                <a16:creationId xmlns="" xmlns:a16="http://schemas.microsoft.com/office/drawing/2014/main" id="{96821578-815D-8447-8627-FC3F69DC59F8}"/>
              </a:ext>
            </a:extLst>
          </p:cNvPr>
          <p:cNvSpPr>
            <a:spLocks noGrp="1"/>
          </p:cNvSpPr>
          <p:nvPr>
            <p:ph type="pic" sz="quarter" idx="15" hasCustomPrompt="1"/>
          </p:nvPr>
        </p:nvSpPr>
        <p:spPr>
          <a:xfrm>
            <a:off x="8025763"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44" name="Picture Placeholder 43">
            <a:extLst>
              <a:ext uri="{FF2B5EF4-FFF2-40B4-BE49-F238E27FC236}">
                <a16:creationId xmlns="" xmlns:a16="http://schemas.microsoft.com/office/drawing/2014/main" id="{18F0E94E-DBA4-CA4B-8A59-8C652E22AC64}"/>
              </a:ext>
            </a:extLst>
          </p:cNvPr>
          <p:cNvSpPr>
            <a:spLocks noGrp="1"/>
          </p:cNvSpPr>
          <p:nvPr>
            <p:ph type="pic" sz="quarter" idx="16" hasCustomPrompt="1"/>
          </p:nvPr>
        </p:nvSpPr>
        <p:spPr>
          <a:xfrm>
            <a:off x="8731419" y="167288"/>
            <a:ext cx="2304120" cy="3210973"/>
          </a:xfrm>
          <a:custGeom>
            <a:avLst/>
            <a:gdLst>
              <a:gd name="connsiteX0" fmla="*/ 698634 w 2304120"/>
              <a:gd name="connsiteY0" fmla="*/ 0 h 3210973"/>
              <a:gd name="connsiteX1" fmla="*/ 1605487 w 2304120"/>
              <a:gd name="connsiteY1" fmla="*/ 906853 h 3210973"/>
              <a:gd name="connsiteX2" fmla="*/ 2304120 w 2304120"/>
              <a:gd name="connsiteY2" fmla="*/ 1605487 h 3210973"/>
              <a:gd name="connsiteX3" fmla="*/ 1605487 w 2304120"/>
              <a:gd name="connsiteY3" fmla="*/ 2304120 h 3210973"/>
              <a:gd name="connsiteX4" fmla="*/ 698634 w 2304120"/>
              <a:gd name="connsiteY4" fmla="*/ 3210973 h 3210973"/>
              <a:gd name="connsiteX5" fmla="*/ 0 w 2304120"/>
              <a:gd name="connsiteY5" fmla="*/ 2512340 h 3210973"/>
              <a:gd name="connsiteX6" fmla="*/ 906853 w 2304120"/>
              <a:gd name="connsiteY6" fmla="*/ 1605487 h 3210973"/>
              <a:gd name="connsiteX7" fmla="*/ 0 w 2304120"/>
              <a:gd name="connsiteY7" fmla="*/ 698633 h 32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20" h="3210973">
                <a:moveTo>
                  <a:pt x="698634" y="0"/>
                </a:moveTo>
                <a:lnTo>
                  <a:pt x="1605487" y="906853"/>
                </a:lnTo>
                <a:lnTo>
                  <a:pt x="2304120" y="1605487"/>
                </a:lnTo>
                <a:lnTo>
                  <a:pt x="1605487" y="2304120"/>
                </a:lnTo>
                <a:lnTo>
                  <a:pt x="698634" y="3210973"/>
                </a:lnTo>
                <a:lnTo>
                  <a:pt x="0" y="2512340"/>
                </a:lnTo>
                <a:lnTo>
                  <a:pt x="906853" y="1605487"/>
                </a:lnTo>
                <a:lnTo>
                  <a:pt x="0" y="698633"/>
                </a:ln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48" name="Freeform 47">
            <a:extLst>
              <a:ext uri="{FF2B5EF4-FFF2-40B4-BE49-F238E27FC236}">
                <a16:creationId xmlns="" xmlns:a16="http://schemas.microsoft.com/office/drawing/2014/main" id="{B2673D7D-A264-2F4E-B4DB-F6EE36B4BD78}"/>
              </a:ext>
            </a:extLst>
          </p:cNvPr>
          <p:cNvSpPr/>
          <p:nvPr userDrawn="1"/>
        </p:nvSpPr>
        <p:spPr>
          <a:xfrm rot="18900000">
            <a:off x="9244652" y="1275842"/>
            <a:ext cx="2266012" cy="2266012"/>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Picture Placeholder 11">
            <a:extLst>
              <a:ext uri="{FF2B5EF4-FFF2-40B4-BE49-F238E27FC236}">
                <a16:creationId xmlns="" xmlns:a16="http://schemas.microsoft.com/office/drawing/2014/main" id="{6CB02E43-1336-7941-814D-E8473CB84962}"/>
              </a:ext>
            </a:extLst>
          </p:cNvPr>
          <p:cNvSpPr>
            <a:spLocks noGrp="1"/>
          </p:cNvSpPr>
          <p:nvPr>
            <p:ph type="pic" sz="quarter" idx="17" hasCustomPrompt="1"/>
          </p:nvPr>
        </p:nvSpPr>
        <p:spPr>
          <a:xfrm>
            <a:off x="67834" y="3588927"/>
            <a:ext cx="5056447" cy="2167697"/>
          </a:xfrm>
          <a:custGeom>
            <a:avLst/>
            <a:gdLst>
              <a:gd name="connsiteX0" fmla="*/ 800191 w 3733108"/>
              <a:gd name="connsiteY0" fmla="*/ 0 h 1600382"/>
              <a:gd name="connsiteX1" fmla="*/ 1830767 w 3733108"/>
              <a:gd name="connsiteY1" fmla="*/ 0 h 1600382"/>
              <a:gd name="connsiteX2" fmla="*/ 1902341 w 3733108"/>
              <a:gd name="connsiteY2" fmla="*/ 0 h 1600382"/>
              <a:gd name="connsiteX3" fmla="*/ 3733108 w 3733108"/>
              <a:gd name="connsiteY3" fmla="*/ 0 h 1600382"/>
              <a:gd name="connsiteX4" fmla="*/ 3733108 w 3733108"/>
              <a:gd name="connsiteY4" fmla="*/ 800191 h 1600382"/>
              <a:gd name="connsiteX5" fmla="*/ 2932917 w 3733108"/>
              <a:gd name="connsiteY5" fmla="*/ 1600382 h 1600382"/>
              <a:gd name="connsiteX6" fmla="*/ 1902341 w 3733108"/>
              <a:gd name="connsiteY6" fmla="*/ 1600382 h 1600382"/>
              <a:gd name="connsiteX7" fmla="*/ 1830767 w 3733108"/>
              <a:gd name="connsiteY7" fmla="*/ 1600382 h 1600382"/>
              <a:gd name="connsiteX8" fmla="*/ 0 w 3733108"/>
              <a:gd name="connsiteY8" fmla="*/ 1600382 h 1600382"/>
              <a:gd name="connsiteX9" fmla="*/ 0 w 3733108"/>
              <a:gd name="connsiteY9" fmla="*/ 800191 h 1600382"/>
              <a:gd name="connsiteX10" fmla="*/ 800191 w 3733108"/>
              <a:gd name="connsiteY10" fmla="*/ 0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08" h="1600382">
                <a:moveTo>
                  <a:pt x="800191" y="0"/>
                </a:moveTo>
                <a:lnTo>
                  <a:pt x="1830767" y="0"/>
                </a:lnTo>
                <a:lnTo>
                  <a:pt x="1902341" y="0"/>
                </a:lnTo>
                <a:lnTo>
                  <a:pt x="3733108" y="0"/>
                </a:lnTo>
                <a:lnTo>
                  <a:pt x="3733108" y="800191"/>
                </a:lnTo>
                <a:cubicBezTo>
                  <a:pt x="3733108" y="1242124"/>
                  <a:pt x="3374850" y="1600382"/>
                  <a:pt x="2932917" y="1600382"/>
                </a:cubicBezTo>
                <a:lnTo>
                  <a:pt x="1902341" y="1600382"/>
                </a:lnTo>
                <a:lnTo>
                  <a:pt x="1830767" y="1600382"/>
                </a:lnTo>
                <a:lnTo>
                  <a:pt x="0" y="1600382"/>
                </a:lnTo>
                <a:lnTo>
                  <a:pt x="0" y="800191"/>
                </a:ln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14" name="Freeform 13">
            <a:extLst>
              <a:ext uri="{FF2B5EF4-FFF2-40B4-BE49-F238E27FC236}">
                <a16:creationId xmlns="" xmlns:a16="http://schemas.microsoft.com/office/drawing/2014/main" id="{3E286CD3-31AB-BC47-9F1F-9AE39577A069}"/>
              </a:ext>
            </a:extLst>
          </p:cNvPr>
          <p:cNvSpPr/>
          <p:nvPr userDrawn="1"/>
        </p:nvSpPr>
        <p:spPr>
          <a:xfrm>
            <a:off x="5493680" y="3588927"/>
            <a:ext cx="5074193" cy="2167697"/>
          </a:xfrm>
          <a:custGeom>
            <a:avLst/>
            <a:gdLst>
              <a:gd name="connsiteX0" fmla="*/ 1051804 w 5074193"/>
              <a:gd name="connsiteY0" fmla="*/ 0 h 2167697"/>
              <a:gd name="connsiteX1" fmla="*/ 1083850 w 5074193"/>
              <a:gd name="connsiteY1" fmla="*/ 0 h 2167697"/>
              <a:gd name="connsiteX2" fmla="*/ 3921672 w 5074193"/>
              <a:gd name="connsiteY2" fmla="*/ 0 h 2167697"/>
              <a:gd name="connsiteX3" fmla="*/ 3990343 w 5074193"/>
              <a:gd name="connsiteY3" fmla="*/ 0 h 2167697"/>
              <a:gd name="connsiteX4" fmla="*/ 3990344 w 5074193"/>
              <a:gd name="connsiteY4" fmla="*/ 0 h 2167697"/>
              <a:gd name="connsiteX5" fmla="*/ 5074193 w 5074193"/>
              <a:gd name="connsiteY5" fmla="*/ 0 h 2167697"/>
              <a:gd name="connsiteX6" fmla="*/ 5074193 w 5074193"/>
              <a:gd name="connsiteY6" fmla="*/ 1119311 h 2167697"/>
              <a:gd name="connsiteX7" fmla="*/ 5072401 w 5074193"/>
              <a:gd name="connsiteY7" fmla="*/ 1119311 h 2167697"/>
              <a:gd name="connsiteX8" fmla="*/ 5068596 w 5074193"/>
              <a:gd name="connsiteY8" fmla="*/ 1194666 h 2167697"/>
              <a:gd name="connsiteX9" fmla="*/ 4094322 w 5074193"/>
              <a:gd name="connsiteY9" fmla="*/ 2162774 h 2167697"/>
              <a:gd name="connsiteX10" fmla="*/ 3990344 w 5074193"/>
              <a:gd name="connsiteY10" fmla="*/ 2167697 h 2167697"/>
              <a:gd name="connsiteX11" fmla="*/ 3990344 w 5074193"/>
              <a:gd name="connsiteY11" fmla="*/ 2167697 h 2167697"/>
              <a:gd name="connsiteX12" fmla="*/ 3990343 w 5074193"/>
              <a:gd name="connsiteY12" fmla="*/ 2167697 h 2167697"/>
              <a:gd name="connsiteX13" fmla="*/ 1152521 w 5074193"/>
              <a:gd name="connsiteY13" fmla="*/ 2167697 h 2167697"/>
              <a:gd name="connsiteX14" fmla="*/ 1083850 w 5074193"/>
              <a:gd name="connsiteY14" fmla="*/ 2167697 h 2167697"/>
              <a:gd name="connsiteX15" fmla="*/ 1051804 w 5074193"/>
              <a:gd name="connsiteY15" fmla="*/ 2167697 h 2167697"/>
              <a:gd name="connsiteX16" fmla="*/ 0 w 5074193"/>
              <a:gd name="connsiteY16" fmla="*/ 2167697 h 2167697"/>
              <a:gd name="connsiteX17" fmla="*/ 0 w 5074193"/>
              <a:gd name="connsiteY17" fmla="*/ 1048387 h 2167697"/>
              <a:gd name="connsiteX18" fmla="*/ 1792 w 5074193"/>
              <a:gd name="connsiteY18" fmla="*/ 1048387 h 2167697"/>
              <a:gd name="connsiteX19" fmla="*/ 5596 w 5074193"/>
              <a:gd name="connsiteY19" fmla="*/ 973031 h 2167697"/>
              <a:gd name="connsiteX20" fmla="*/ 979870 w 5074193"/>
              <a:gd name="connsiteY20" fmla="*/ 4923 h 2167697"/>
              <a:gd name="connsiteX21" fmla="*/ 1051804 w 5074193"/>
              <a:gd name="connsiteY21" fmla="*/ 1517 h 216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74193" h="2167697">
                <a:moveTo>
                  <a:pt x="1051804" y="0"/>
                </a:moveTo>
                <a:lnTo>
                  <a:pt x="1083850" y="0"/>
                </a:lnTo>
                <a:lnTo>
                  <a:pt x="3921672" y="0"/>
                </a:lnTo>
                <a:lnTo>
                  <a:pt x="3990343" y="0"/>
                </a:lnTo>
                <a:lnTo>
                  <a:pt x="3990344" y="0"/>
                </a:lnTo>
                <a:lnTo>
                  <a:pt x="5074193" y="0"/>
                </a:lnTo>
                <a:lnTo>
                  <a:pt x="5074193" y="1119311"/>
                </a:lnTo>
                <a:lnTo>
                  <a:pt x="5072401" y="1119311"/>
                </a:lnTo>
                <a:lnTo>
                  <a:pt x="5068596" y="1194666"/>
                </a:lnTo>
                <a:cubicBezTo>
                  <a:pt x="5016561" y="1707045"/>
                  <a:pt x="4607634" y="2113917"/>
                  <a:pt x="4094322" y="2162774"/>
                </a:cubicBezTo>
                <a:lnTo>
                  <a:pt x="3990344" y="2167697"/>
                </a:lnTo>
                <a:lnTo>
                  <a:pt x="3990344" y="2167697"/>
                </a:lnTo>
                <a:lnTo>
                  <a:pt x="3990343" y="2167697"/>
                </a:lnTo>
                <a:lnTo>
                  <a:pt x="1152521" y="2167697"/>
                </a:lnTo>
                <a:lnTo>
                  <a:pt x="1083850" y="2167697"/>
                </a:lnTo>
                <a:lnTo>
                  <a:pt x="1051804" y="2167697"/>
                </a:lnTo>
                <a:lnTo>
                  <a:pt x="0" y="2167697"/>
                </a:lnTo>
                <a:lnTo>
                  <a:pt x="0" y="1048387"/>
                </a:lnTo>
                <a:lnTo>
                  <a:pt x="1792" y="1048387"/>
                </a:lnTo>
                <a:lnTo>
                  <a:pt x="5596" y="973031"/>
                </a:lnTo>
                <a:cubicBezTo>
                  <a:pt x="57632" y="460653"/>
                  <a:pt x="466559" y="53781"/>
                  <a:pt x="979870" y="4923"/>
                </a:cubicBezTo>
                <a:lnTo>
                  <a:pt x="1051804" y="151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 xmlns:a16="http://schemas.microsoft.com/office/drawing/2014/main" id="{B9963B74-2C3D-2A48-854C-AA44A9B3A428}"/>
              </a:ext>
            </a:extLst>
          </p:cNvPr>
          <p:cNvSpPr/>
          <p:nvPr userDrawn="1"/>
        </p:nvSpPr>
        <p:spPr>
          <a:xfrm>
            <a:off x="4585902" y="2783632"/>
            <a:ext cx="2128268" cy="2128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7709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HPUPH-TitleSlide-Purpl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 xmlns:a16="http://schemas.microsoft.com/office/drawing/2014/main" id="{01E58F73-76E9-1A46-853B-E9B97A66E4F3}"/>
              </a:ext>
            </a:extLst>
          </p:cNvPr>
          <p:cNvSpPr/>
          <p:nvPr userDrawn="1"/>
        </p:nvSpPr>
        <p:spPr>
          <a:xfrm>
            <a:off x="2939672" y="1671485"/>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 xmlns:a16="http://schemas.microsoft.com/office/drawing/2014/main" id="{BC862ABF-5D70-0143-A625-3A5A5F834941}"/>
              </a:ext>
            </a:extLst>
          </p:cNvPr>
          <p:cNvSpPr/>
          <p:nvPr userDrawn="1"/>
        </p:nvSpPr>
        <p:spPr>
          <a:xfrm>
            <a:off x="4159813" y="1671485"/>
            <a:ext cx="923052" cy="923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 xmlns:a16="http://schemas.microsoft.com/office/drawing/2014/main" id="{50E62C58-1127-AA4E-ADE0-91562CB9DAC7}"/>
              </a:ext>
            </a:extLst>
          </p:cNvPr>
          <p:cNvSpPr/>
          <p:nvPr userDrawn="1"/>
        </p:nvSpPr>
        <p:spPr>
          <a:xfrm>
            <a:off x="4159813" y="2904180"/>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 xmlns:a16="http://schemas.microsoft.com/office/drawing/2014/main" id="{8E577B41-4D58-0C4E-8E6C-D61E257D0D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417" t="51321" r="20860" b="8029"/>
          <a:stretch/>
        </p:blipFill>
        <p:spPr>
          <a:xfrm>
            <a:off x="2938707" y="2836028"/>
            <a:ext cx="984294" cy="1004927"/>
          </a:xfrm>
          <a:prstGeom prst="ellipse">
            <a:avLst/>
          </a:prstGeom>
        </p:spPr>
      </p:pic>
      <p:pic>
        <p:nvPicPr>
          <p:cNvPr id="14" name="Picture 13">
            <a:extLst>
              <a:ext uri="{FF2B5EF4-FFF2-40B4-BE49-F238E27FC236}">
                <a16:creationId xmlns="" xmlns:a16="http://schemas.microsoft.com/office/drawing/2014/main" id="{476EED01-2E5F-274D-9E86-5D31E72AFBB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228" t="28203" r="18506" b="46969"/>
          <a:stretch/>
        </p:blipFill>
        <p:spPr>
          <a:xfrm>
            <a:off x="5584044" y="1633177"/>
            <a:ext cx="4550556" cy="2175728"/>
          </a:xfrm>
          <a:prstGeom prst="roundRect">
            <a:avLst>
              <a:gd name="adj" fmla="val 50000"/>
            </a:avLst>
          </a:prstGeom>
        </p:spPr>
      </p:pic>
      <p:sp>
        <p:nvSpPr>
          <p:cNvPr id="15" name="Freeform 14">
            <a:extLst>
              <a:ext uri="{FF2B5EF4-FFF2-40B4-BE49-F238E27FC236}">
                <a16:creationId xmlns="" xmlns:a16="http://schemas.microsoft.com/office/drawing/2014/main" id="{646D3BC6-992C-E541-B610-E80989060F7B}"/>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 Placeholder 3">
            <a:extLst>
              <a:ext uri="{FF2B5EF4-FFF2-40B4-BE49-F238E27FC236}">
                <a16:creationId xmlns="" xmlns:a16="http://schemas.microsoft.com/office/drawing/2014/main" id="{3F5745AE-FBF8-124A-B4B1-F6F69786919D}"/>
              </a:ext>
            </a:extLst>
          </p:cNvPr>
          <p:cNvSpPr>
            <a:spLocks noGrp="1"/>
          </p:cNvSpPr>
          <p:nvPr>
            <p:ph type="body" sz="quarter" idx="25" hasCustomPrompt="1"/>
          </p:nvPr>
        </p:nvSpPr>
        <p:spPr>
          <a:xfrm rot="16200000">
            <a:off x="443948" y="1673257"/>
            <a:ext cx="2167698" cy="2167698"/>
          </a:xfrm>
          <a:prstGeom prst="teardrop">
            <a:avLst/>
          </a:prstGeom>
          <a:solidFill>
            <a:schemeClr val="accent1"/>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spcBef>
                <a:spcPts val="1000"/>
              </a:spcBef>
            </a:pPr>
            <a:r>
              <a:rPr lang="en-US" dirty="0">
                <a:solidFill>
                  <a:srgbClr val="FFFFFF"/>
                </a:solidFill>
              </a:rPr>
              <a:t>2021 Open</a:t>
            </a:r>
            <a:r>
              <a:rPr lang="en-US" dirty="0"/>
              <a:t/>
            </a:r>
            <a:br>
              <a:rPr lang="en-US" dirty="0"/>
            </a:br>
            <a:r>
              <a:rPr lang="en-US" dirty="0">
                <a:solidFill>
                  <a:srgbClr val="FFFFFF"/>
                </a:solidFill>
              </a:rPr>
              <a:t>Enrollment</a:t>
            </a:r>
          </a:p>
        </p:txBody>
      </p:sp>
      <p:sp>
        <p:nvSpPr>
          <p:cNvPr id="13" name="Text Placeholder 5"/>
          <p:cNvSpPr>
            <a:spLocks noGrp="1"/>
          </p:cNvSpPr>
          <p:nvPr>
            <p:ph type="body" sz="quarter" idx="27" hasCustomPrompt="1"/>
          </p:nvPr>
        </p:nvSpPr>
        <p:spPr>
          <a:xfrm>
            <a:off x="8442325" y="6121277"/>
            <a:ext cx="3368675" cy="435515"/>
          </a:xfrm>
        </p:spPr>
        <p:txBody>
          <a:bodyPr anchor="ctr">
            <a:normAutofit/>
          </a:bodyPr>
          <a:lstStyle>
            <a:lvl1pPr marL="0" indent="0" algn="r">
              <a:buNone/>
              <a:defRPr sz="1800" baseline="0"/>
            </a:lvl1pPr>
          </a:lstStyle>
          <a:p>
            <a:pPr lvl="0">
              <a:lnSpc>
                <a:spcPct val="120000"/>
              </a:lnSpc>
              <a:spcBef>
                <a:spcPts val="1000"/>
              </a:spcBef>
            </a:pPr>
            <a:r>
              <a:rPr lang="en-US" dirty="0">
                <a:solidFill>
                  <a:srgbClr val="212020"/>
                </a:solidFill>
                <a:latin typeface="Arial Regular"/>
              </a:rPr>
              <a:t>Additional text, as needed</a:t>
            </a:r>
          </a:p>
        </p:txBody>
      </p:sp>
      <p:pic>
        <p:nvPicPr>
          <p:cNvPr id="16" name="Picture 15">
            <a:extLst>
              <a:ext uri="{FF2B5EF4-FFF2-40B4-BE49-F238E27FC236}">
                <a16:creationId xmlns="" xmlns:a16="http://schemas.microsoft.com/office/drawing/2014/main" id="{97E99EB7-BECA-C14E-AA93-13E6FB7217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8699" y="6121277"/>
            <a:ext cx="2341176" cy="452736"/>
          </a:xfrm>
          <a:prstGeom prst="rect">
            <a:avLst/>
          </a:prstGeom>
        </p:spPr>
      </p:pic>
    </p:spTree>
    <p:extLst>
      <p:ext uri="{BB962C8B-B14F-4D97-AF65-F5344CB8AC3E}">
        <p14:creationId xmlns:p14="http://schemas.microsoft.com/office/powerpoint/2010/main" val="151582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0"/>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 xmlns:a16="http://schemas.microsoft.com/office/drawing/2014/main" id="{206B132F-6A8F-BD47-BA01-FD311302A83A}"/>
              </a:ext>
            </a:extLst>
          </p:cNvPr>
          <p:cNvSpPr>
            <a:spLocks noGrp="1"/>
          </p:cNvSpPr>
          <p:nvPr>
            <p:ph type="title"/>
          </p:nvPr>
        </p:nvSpPr>
        <p:spPr>
          <a:xfrm>
            <a:off x="242888" y="222885"/>
            <a:ext cx="11295856" cy="1131570"/>
          </a:xfrm>
        </p:spPr>
        <p:txBody>
          <a:bodyPr/>
          <a:lstStyle>
            <a:lvl1pPr>
              <a:defRPr b="1" i="0"/>
            </a:lvl1pPr>
          </a:lstStyle>
          <a:p>
            <a:r>
              <a:rPr lang="en-US" dirty="0"/>
              <a:t>Click to edit Master title style</a:t>
            </a:r>
          </a:p>
        </p:txBody>
      </p:sp>
      <p:sp>
        <p:nvSpPr>
          <p:cNvPr id="5" name="Rectangle 4">
            <a:extLst>
              <a:ext uri="{FF2B5EF4-FFF2-40B4-BE49-F238E27FC236}">
                <a16:creationId xmlns="" xmlns:a16="http://schemas.microsoft.com/office/drawing/2014/main" id="{D21550AA-407A-DE44-A49A-E7F72014D059}"/>
              </a:ext>
            </a:extLst>
          </p:cNvPr>
          <p:cNvSpPr/>
          <p:nvPr userDrawn="1"/>
        </p:nvSpPr>
        <p:spPr>
          <a:xfrm>
            <a:off x="344633" y="1221921"/>
            <a:ext cx="776574" cy="646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22127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0"/>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 xmlns:a16="http://schemas.microsoft.com/office/drawing/2014/main" id="{206B132F-6A8F-BD47-BA01-FD311302A83A}"/>
              </a:ext>
            </a:extLst>
          </p:cNvPr>
          <p:cNvSpPr>
            <a:spLocks noGrp="1"/>
          </p:cNvSpPr>
          <p:nvPr>
            <p:ph type="title"/>
          </p:nvPr>
        </p:nvSpPr>
        <p:spPr>
          <a:xfrm>
            <a:off x="242888" y="222885"/>
            <a:ext cx="11295856" cy="113157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5" name="Rectangle 4">
            <a:extLst>
              <a:ext uri="{FF2B5EF4-FFF2-40B4-BE49-F238E27FC236}">
                <a16:creationId xmlns="" xmlns:a16="http://schemas.microsoft.com/office/drawing/2014/main" id="{241DEBE8-625B-5B44-9B34-67B75D7C84EB}"/>
              </a:ext>
            </a:extLst>
          </p:cNvPr>
          <p:cNvSpPr/>
          <p:nvPr userDrawn="1"/>
        </p:nvSpPr>
        <p:spPr>
          <a:xfrm>
            <a:off x="344633" y="1221921"/>
            <a:ext cx="776574" cy="64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90942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rple-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0"/>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 xmlns:a16="http://schemas.microsoft.com/office/drawing/2014/main" id="{206B132F-6A8F-BD47-BA01-FD311302A83A}"/>
              </a:ext>
            </a:extLst>
          </p:cNvPr>
          <p:cNvSpPr>
            <a:spLocks noGrp="1"/>
          </p:cNvSpPr>
          <p:nvPr>
            <p:ph type="title"/>
          </p:nvPr>
        </p:nvSpPr>
        <p:spPr>
          <a:xfrm>
            <a:off x="242888" y="222885"/>
            <a:ext cx="11295856" cy="1131570"/>
          </a:xfrm>
        </p:spPr>
        <p:txBody>
          <a:bodyPr/>
          <a:lstStyle>
            <a:lvl1pPr>
              <a:defRPr b="1" i="0"/>
            </a:lvl1pPr>
          </a:lstStyle>
          <a:p>
            <a:r>
              <a:rPr lang="en-US" dirty="0"/>
              <a:t>Click to edit Master title style</a:t>
            </a:r>
          </a:p>
        </p:txBody>
      </p:sp>
      <p:sp>
        <p:nvSpPr>
          <p:cNvPr id="7" name="Rectangle 6">
            <a:extLst>
              <a:ext uri="{FF2B5EF4-FFF2-40B4-BE49-F238E27FC236}">
                <a16:creationId xmlns="" xmlns:a16="http://schemas.microsoft.com/office/drawing/2014/main" id="{7A42F135-2E13-FB4F-919D-AB0A80D9D1C0}"/>
              </a:ext>
            </a:extLst>
          </p:cNvPr>
          <p:cNvSpPr/>
          <p:nvPr userDrawn="1"/>
        </p:nvSpPr>
        <p:spPr>
          <a:xfrm>
            <a:off x="344633" y="122192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30466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P-TransitionSlide-Purpl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pic>
        <p:nvPicPr>
          <p:cNvPr id="7" name="Picture 6">
            <a:extLst>
              <a:ext uri="{FF2B5EF4-FFF2-40B4-BE49-F238E27FC236}">
                <a16:creationId xmlns="" xmlns:a16="http://schemas.microsoft.com/office/drawing/2014/main" id="{19AC3561-CB46-564D-9833-7F2AEC46F6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05555" y="6387573"/>
            <a:ext cx="454017" cy="302678"/>
          </a:xfrm>
          <a:prstGeom prst="rect">
            <a:avLst/>
          </a:prstGeom>
        </p:spPr>
      </p:pic>
      <p:sp>
        <p:nvSpPr>
          <p:cNvPr id="8" name="Title 1">
            <a:extLst>
              <a:ext uri="{FF2B5EF4-FFF2-40B4-BE49-F238E27FC236}">
                <a16:creationId xmlns=""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 xmlns:a16="http://schemas.microsoft.com/office/drawing/2014/main" id="{D2902218-8C3A-B94E-9D63-986548523FBB}"/>
              </a:ext>
            </a:extLst>
          </p:cNvPr>
          <p:cNvSpPr/>
          <p:nvPr userDrawn="1"/>
        </p:nvSpPr>
        <p:spPr>
          <a:xfrm>
            <a:off x="344633" y="122192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5987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P-TransitionSlide-Green">
    <p:bg>
      <p:bgPr>
        <a:solidFill>
          <a:srgbClr val="00402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19AC3561-CB46-564D-9833-7F2AEC46F6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05555" y="6387573"/>
            <a:ext cx="454017" cy="302678"/>
          </a:xfrm>
          <a:prstGeom prst="rect">
            <a:avLst/>
          </a:prstGeom>
        </p:spPr>
      </p:pic>
      <p:sp>
        <p:nvSpPr>
          <p:cNvPr id="8" name="Title 1">
            <a:extLst>
              <a:ext uri="{FF2B5EF4-FFF2-40B4-BE49-F238E27FC236}">
                <a16:creationId xmlns=""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 xmlns:a16="http://schemas.microsoft.com/office/drawing/2014/main" id="{D2902218-8C3A-B94E-9D63-986548523FBB}"/>
              </a:ext>
            </a:extLst>
          </p:cNvPr>
          <p:cNvSpPr/>
          <p:nvPr userDrawn="1"/>
        </p:nvSpPr>
        <p:spPr>
          <a:xfrm>
            <a:off x="344633" y="1221921"/>
            <a:ext cx="776574" cy="64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96410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P-TransitionSlide-Blue">
    <p:bg>
      <p:bgPr>
        <a:solidFill>
          <a:srgbClr val="1776B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19AC3561-CB46-564D-9833-7F2AEC46F6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05555" y="6387573"/>
            <a:ext cx="454017" cy="302678"/>
          </a:xfrm>
          <a:prstGeom prst="rect">
            <a:avLst/>
          </a:prstGeom>
        </p:spPr>
      </p:pic>
      <p:sp>
        <p:nvSpPr>
          <p:cNvPr id="8" name="Title 1">
            <a:extLst>
              <a:ext uri="{FF2B5EF4-FFF2-40B4-BE49-F238E27FC236}">
                <a16:creationId xmlns=""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 xmlns:a16="http://schemas.microsoft.com/office/drawing/2014/main" id="{D2902218-8C3A-B94E-9D63-986548523FBB}"/>
              </a:ext>
            </a:extLst>
          </p:cNvPr>
          <p:cNvSpPr/>
          <p:nvPr userDrawn="1"/>
        </p:nvSpPr>
        <p:spPr>
          <a:xfrm>
            <a:off x="344633" y="1221921"/>
            <a:ext cx="776574" cy="646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40797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TransitionSlide-Purple">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8" name="Title 1">
            <a:extLst>
              <a:ext uri="{FF2B5EF4-FFF2-40B4-BE49-F238E27FC236}">
                <a16:creationId xmlns=""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 xmlns:a16="http://schemas.microsoft.com/office/drawing/2014/main" id="{D2902218-8C3A-B94E-9D63-986548523FBB}"/>
              </a:ext>
            </a:extLst>
          </p:cNvPr>
          <p:cNvSpPr/>
          <p:nvPr userDrawn="1"/>
        </p:nvSpPr>
        <p:spPr>
          <a:xfrm>
            <a:off x="344633" y="122192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5065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885"/>
            <a:ext cx="10700544" cy="11315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577340"/>
            <a:ext cx="10700544" cy="45996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787062" y="6356350"/>
            <a:ext cx="751681" cy="365125"/>
          </a:xfrm>
          <a:prstGeom prst="rect">
            <a:avLst/>
          </a:prstGeom>
        </p:spPr>
        <p:txBody>
          <a:bodyPr vert="horz" lIns="91440" tIns="45720" rIns="91440" bIns="45720" rtlCol="0" anchor="ctr"/>
          <a:lstStyle>
            <a:lvl1pPr algn="r">
              <a:defRPr sz="800" b="0" i="0">
                <a:solidFill>
                  <a:schemeClr val="tx1">
                    <a:tint val="75000"/>
                  </a:schemeClr>
                </a:solidFill>
                <a:latin typeface="Arial Regular"/>
                <a:cs typeface="Arial" panose="020B0604020202020204" pitchFamily="34" charset="0"/>
              </a:defRPr>
            </a:lvl1pPr>
          </a:lstStyle>
          <a:p>
            <a:fld id="{0DAA1E9F-3FE3-1545-B28E-F6DF3EA165F5}" type="slidenum">
              <a:rPr lang="en-US" smtClean="0"/>
              <a:pPr/>
              <a:t>‹#›</a:t>
            </a:fld>
            <a:endParaRPr lang="en-US" dirty="0"/>
          </a:p>
        </p:txBody>
      </p:sp>
      <p:pic>
        <p:nvPicPr>
          <p:cNvPr id="9" name="Picture 8">
            <a:extLst>
              <a:ext uri="{FF2B5EF4-FFF2-40B4-BE49-F238E27FC236}">
                <a16:creationId xmlns="" xmlns:a16="http://schemas.microsoft.com/office/drawing/2014/main" id="{F36487D5-2B16-AF46-B533-9EEE036358A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605555" y="6387573"/>
            <a:ext cx="454018" cy="302678"/>
          </a:xfrm>
          <a:prstGeom prst="rect">
            <a:avLst/>
          </a:prstGeom>
        </p:spPr>
      </p:pic>
      <p:sp>
        <p:nvSpPr>
          <p:cNvPr id="11" name="Footer Placeholder 10">
            <a:extLst>
              <a:ext uri="{FF2B5EF4-FFF2-40B4-BE49-F238E27FC236}">
                <a16:creationId xmlns="" xmlns:a16="http://schemas.microsoft.com/office/drawing/2014/main" id="{507E881C-CAE0-924B-BE63-F5D86F32F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a:solidFill>
                  <a:schemeClr val="tx1">
                    <a:tint val="75000"/>
                  </a:schemeClr>
                </a:solidFill>
                <a:latin typeface="Arial Regular"/>
              </a:defRPr>
            </a:lvl1pPr>
          </a:lstStyle>
          <a:p>
            <a:r>
              <a:rPr lang="en-US"/>
              <a:t>Presented By</a:t>
            </a:r>
            <a:endParaRPr lang="en-US" dirty="0"/>
          </a:p>
        </p:txBody>
      </p:sp>
    </p:spTree>
    <p:extLst>
      <p:ext uri="{BB962C8B-B14F-4D97-AF65-F5344CB8AC3E}">
        <p14:creationId xmlns:p14="http://schemas.microsoft.com/office/powerpoint/2010/main" val="183159733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25" r:id="rId3"/>
    <p:sldLayoutId id="2147483739" r:id="rId4"/>
    <p:sldLayoutId id="2147483741" r:id="rId5"/>
    <p:sldLayoutId id="2147483719" r:id="rId6"/>
    <p:sldLayoutId id="2147483748" r:id="rId7"/>
    <p:sldLayoutId id="2147483749" r:id="rId8"/>
    <p:sldLayoutId id="2147483750" r:id="rId9"/>
    <p:sldLayoutId id="2147483751" r:id="rId10"/>
    <p:sldLayoutId id="2147483752" r:id="rId11"/>
    <p:sldLayoutId id="2147483747" r:id="rId12"/>
    <p:sldLayoutId id="2147483755" r:id="rId13"/>
    <p:sldLayoutId id="2147483756" r:id="rId14"/>
    <p:sldLayoutId id="2147483730" r:id="rId15"/>
    <p:sldLayoutId id="2147483733"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p:txStyles>
    <p:titleStyle>
      <a:lvl1pPr algn="l" defTabSz="914400" rtl="0" eaLnBrk="1" latinLnBrk="0" hangingPunct="1">
        <a:lnSpc>
          <a:spcPct val="90000"/>
        </a:lnSpc>
        <a:spcBef>
          <a:spcPct val="0"/>
        </a:spcBef>
        <a:buNone/>
        <a:defRPr sz="4000" b="1" i="0" kern="1200">
          <a:solidFill>
            <a:schemeClr val="tx1"/>
          </a:solidFill>
          <a:latin typeface="Arial Bold"/>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chemeClr val="tx1"/>
          </a:solidFill>
          <a:latin typeface="Arial Regular"/>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Arial Regular"/>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Arial Regular"/>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Arial Regular"/>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Arial Regular"/>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2.m4a"/><Relationship Id="rId7" Type="http://schemas.openxmlformats.org/officeDocument/2006/relationships/image" Target="../media/image16.emf"/><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5.emf"/><Relationship Id="rId5" Type="http://schemas.openxmlformats.org/officeDocument/2006/relationships/notesSlide" Target="../notesSlides/notesSlide2.xml"/><Relationship Id="rId4" Type="http://schemas.openxmlformats.org/officeDocument/2006/relationships/slideLayout" Target="../slideLayouts/slideLayout4.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E8BBAB-2DB3-471E-8714-9B5F06BB7E05}"/>
              </a:ext>
            </a:extLst>
          </p:cNvPr>
          <p:cNvSpPr>
            <a:spLocks noGrp="1"/>
          </p:cNvSpPr>
          <p:nvPr>
            <p:ph type="title"/>
          </p:nvPr>
        </p:nvSpPr>
        <p:spPr/>
        <p:txBody>
          <a:bodyPr/>
          <a:lstStyle/>
          <a:p>
            <a:r>
              <a:rPr lang="en-US" dirty="0" smtClean="0"/>
              <a:t>Pharmacy Tools and Resources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1607460"/>
      </p:ext>
    </p:extLst>
  </p:cSld>
  <p:clrMapOvr>
    <a:masterClrMapping/>
  </p:clrMapOvr>
  <mc:AlternateContent xmlns:mc="http://schemas.openxmlformats.org/markup-compatibility/2006">
    <mc:Choice xmlns:p14="http://schemas.microsoft.com/office/powerpoint/2010/main" Requires="p14">
      <p:transition p14:dur="250" advTm="15198">
        <p:fade/>
      </p:transition>
    </mc:Choice>
    <mc:Fallback>
      <p:transition advTm="151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p:cNvSpPr>
            <a:spLocks noGrp="1"/>
          </p:cNvSpPr>
          <p:nvPr>
            <p:ph type="title"/>
          </p:nvPr>
        </p:nvSpPr>
        <p:spPr/>
        <p:txBody>
          <a:bodyPr/>
          <a:lstStyle/>
          <a:p>
            <a:r>
              <a:rPr lang="en-US" dirty="0"/>
              <a:t>Prescription coverage</a:t>
            </a:r>
          </a:p>
        </p:txBody>
      </p:sp>
      <p:sp>
        <p:nvSpPr>
          <p:cNvPr id="33" name="TextBox 32">
            <a:extLst>
              <a:ext uri="{FF2B5EF4-FFF2-40B4-BE49-F238E27FC236}">
                <a16:creationId xmlns="" xmlns:a16="http://schemas.microsoft.com/office/drawing/2014/main" id="{A93F0D4B-0B6B-D64E-B70D-37957BEA1439}"/>
              </a:ext>
            </a:extLst>
          </p:cNvPr>
          <p:cNvSpPr txBox="1"/>
          <p:nvPr/>
        </p:nvSpPr>
        <p:spPr>
          <a:xfrm>
            <a:off x="281137" y="1491910"/>
            <a:ext cx="7333866" cy="923330"/>
          </a:xfrm>
          <a:prstGeom prst="rect">
            <a:avLst/>
          </a:prstGeom>
          <a:noFill/>
        </p:spPr>
        <p:txBody>
          <a:bodyPr wrap="square" rtlCol="0" anchor="t">
            <a:spAutoFit/>
          </a:bodyPr>
          <a:lstStyle/>
          <a:p>
            <a:r>
              <a:rPr lang="en-US" dirty="0">
                <a:latin typeface="Arial Regular"/>
              </a:rPr>
              <a:t>Check your formulary to understand your costs and get support if your medicine isn’t working for you.</a:t>
            </a:r>
          </a:p>
          <a:p>
            <a:endParaRPr lang="en-US" dirty="0">
              <a:latin typeface="Arial Regular"/>
            </a:endParaRPr>
          </a:p>
        </p:txBody>
      </p:sp>
      <p:sp>
        <p:nvSpPr>
          <p:cNvPr id="30" name="Rectangle 29">
            <a:extLst>
              <a:ext uri="{FF2B5EF4-FFF2-40B4-BE49-F238E27FC236}">
                <a16:creationId xmlns="" xmlns:a16="http://schemas.microsoft.com/office/drawing/2014/main" id="{32D0D7A2-3341-E642-84B8-7C9FCAC4D6EA}"/>
              </a:ext>
            </a:extLst>
          </p:cNvPr>
          <p:cNvSpPr/>
          <p:nvPr/>
        </p:nvSpPr>
        <p:spPr>
          <a:xfrm rot="16200000">
            <a:off x="178579" y="6277808"/>
            <a:ext cx="36576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Box 33">
            <a:extLst>
              <a:ext uri="{FF2B5EF4-FFF2-40B4-BE49-F238E27FC236}">
                <a16:creationId xmlns="" xmlns:a16="http://schemas.microsoft.com/office/drawing/2014/main" id="{D317B1AA-34C0-0A4C-8DCA-C4AE125138B0}"/>
              </a:ext>
            </a:extLst>
          </p:cNvPr>
          <p:cNvSpPr txBox="1"/>
          <p:nvPr/>
        </p:nvSpPr>
        <p:spPr>
          <a:xfrm>
            <a:off x="494870" y="6117788"/>
            <a:ext cx="6671014" cy="369332"/>
          </a:xfrm>
          <a:prstGeom prst="rect">
            <a:avLst/>
          </a:prstGeom>
          <a:noFill/>
        </p:spPr>
        <p:txBody>
          <a:bodyPr wrap="square" rtlCol="0">
            <a:spAutoFit/>
          </a:bodyPr>
          <a:lstStyle/>
          <a:p>
            <a:r>
              <a:rPr lang="en-US" b="1" dirty="0" err="1">
                <a:solidFill>
                  <a:schemeClr val="tx2"/>
                </a:solidFill>
                <a:latin typeface="Arial Bold"/>
                <a:cs typeface="Arial" panose="020B0604020202020204" pitchFamily="34" charset="0"/>
              </a:rPr>
              <a:t>healthpartners.com</a:t>
            </a:r>
            <a:r>
              <a:rPr lang="en-US" b="1" dirty="0">
                <a:solidFill>
                  <a:schemeClr val="tx2"/>
                </a:solidFill>
                <a:latin typeface="Arial Bold"/>
                <a:cs typeface="Arial" panose="020B0604020202020204" pitchFamily="34" charset="0"/>
              </a:rPr>
              <a:t>/</a:t>
            </a:r>
            <a:r>
              <a:rPr lang="en-US" b="1" dirty="0" err="1">
                <a:solidFill>
                  <a:schemeClr val="accent5"/>
                </a:solidFill>
                <a:latin typeface="Arial Bold"/>
                <a:cs typeface="Arial" panose="020B0604020202020204" pitchFamily="34" charset="0"/>
              </a:rPr>
              <a:t>preferredrx</a:t>
            </a:r>
            <a:endParaRPr lang="en-US" b="1" dirty="0">
              <a:solidFill>
                <a:schemeClr val="accent5"/>
              </a:solidFill>
              <a:latin typeface="Arial Bold"/>
              <a:cs typeface="Arial" panose="020B0604020202020204" pitchFamily="34" charset="0"/>
            </a:endParaRPr>
          </a:p>
        </p:txBody>
      </p:sp>
      <p:sp>
        <p:nvSpPr>
          <p:cNvPr id="28" name="TextBox 27"/>
          <p:cNvSpPr txBox="1"/>
          <p:nvPr/>
        </p:nvSpPr>
        <p:spPr>
          <a:xfrm>
            <a:off x="8715150" y="4189696"/>
            <a:ext cx="1843540" cy="369332"/>
          </a:xfrm>
          <a:prstGeom prst="rect">
            <a:avLst/>
          </a:prstGeom>
          <a:noFill/>
        </p:spPr>
        <p:txBody>
          <a:bodyPr wrap="square" rtlCol="0">
            <a:spAutoFit/>
          </a:bodyPr>
          <a:lstStyle/>
          <a:p>
            <a:pPr algn="ctr"/>
            <a:r>
              <a:rPr lang="en-US" dirty="0">
                <a:latin typeface="Arial Regular"/>
                <a:cs typeface="Arial" panose="020B0604020202020204" pitchFamily="34" charset="0"/>
              </a:rPr>
              <a:t>Not covered</a:t>
            </a:r>
          </a:p>
        </p:txBody>
      </p:sp>
      <p:sp>
        <p:nvSpPr>
          <p:cNvPr id="29" name="TextBox 28"/>
          <p:cNvSpPr txBox="1"/>
          <p:nvPr/>
        </p:nvSpPr>
        <p:spPr>
          <a:xfrm>
            <a:off x="4975134" y="4189696"/>
            <a:ext cx="2105160" cy="646331"/>
          </a:xfrm>
          <a:prstGeom prst="rect">
            <a:avLst/>
          </a:prstGeom>
          <a:noFill/>
        </p:spPr>
        <p:txBody>
          <a:bodyPr wrap="square" rtlCol="0">
            <a:spAutoFit/>
          </a:bodyPr>
          <a:lstStyle/>
          <a:p>
            <a:pPr algn="ctr"/>
            <a:r>
              <a:rPr lang="en-US" dirty="0">
                <a:latin typeface="Arial Regular"/>
                <a:cs typeface="Arial" panose="020B0604020202020204" pitchFamily="34" charset="0"/>
              </a:rPr>
              <a:t>Might be covered but costs more</a:t>
            </a:r>
          </a:p>
        </p:txBody>
      </p:sp>
      <p:sp>
        <p:nvSpPr>
          <p:cNvPr id="13" name="TextBox 12"/>
          <p:cNvSpPr txBox="1"/>
          <p:nvPr/>
        </p:nvSpPr>
        <p:spPr>
          <a:xfrm>
            <a:off x="1707826" y="4189696"/>
            <a:ext cx="1632452" cy="369332"/>
          </a:xfrm>
          <a:prstGeom prst="rect">
            <a:avLst/>
          </a:prstGeom>
          <a:noFill/>
        </p:spPr>
        <p:txBody>
          <a:bodyPr wrap="square" rtlCol="0">
            <a:spAutoFit/>
          </a:bodyPr>
          <a:lstStyle/>
          <a:p>
            <a:pPr algn="ctr"/>
            <a:r>
              <a:rPr lang="en-US" dirty="0">
                <a:latin typeface="Arial Regular"/>
                <a:cs typeface="Arial" panose="020B0604020202020204" pitchFamily="34" charset="0"/>
              </a:rPr>
              <a:t>Covered</a:t>
            </a:r>
            <a:endParaRPr lang="en-US" sz="2000" dirty="0">
              <a:latin typeface="Arial Regular"/>
              <a:cs typeface="Arial" panose="020B0604020202020204" pitchFamily="34" charset="0"/>
            </a:endParaRPr>
          </a:p>
        </p:txBody>
      </p:sp>
      <p:pic>
        <p:nvPicPr>
          <p:cNvPr id="3" name="Picture 2">
            <a:extLst>
              <a:ext uri="{FF2B5EF4-FFF2-40B4-BE49-F238E27FC236}">
                <a16:creationId xmlns="" xmlns:a16="http://schemas.microsoft.com/office/drawing/2014/main" id="{E8E828FE-6C71-8945-9C49-B1CDF0DC5692}"/>
              </a:ext>
            </a:extLst>
          </p:cNvPr>
          <p:cNvPicPr>
            <a:picLocks noChangeAspect="1"/>
          </p:cNvPicPr>
          <p:nvPr/>
        </p:nvPicPr>
        <p:blipFill>
          <a:blip r:embed="rId6"/>
          <a:stretch>
            <a:fillRect/>
          </a:stretch>
        </p:blipFill>
        <p:spPr>
          <a:xfrm>
            <a:off x="1976117" y="2862382"/>
            <a:ext cx="1095871" cy="1095869"/>
          </a:xfrm>
          <a:prstGeom prst="rect">
            <a:avLst/>
          </a:prstGeom>
        </p:spPr>
      </p:pic>
      <p:pic>
        <p:nvPicPr>
          <p:cNvPr id="4" name="Picture 3">
            <a:extLst>
              <a:ext uri="{FF2B5EF4-FFF2-40B4-BE49-F238E27FC236}">
                <a16:creationId xmlns="" xmlns:a16="http://schemas.microsoft.com/office/drawing/2014/main" id="{8FFFFD5C-07AF-1E4B-BA02-B0B1D0542771}"/>
              </a:ext>
            </a:extLst>
          </p:cNvPr>
          <p:cNvPicPr>
            <a:picLocks noChangeAspect="1"/>
          </p:cNvPicPr>
          <p:nvPr/>
        </p:nvPicPr>
        <p:blipFill>
          <a:blip r:embed="rId7"/>
          <a:stretch>
            <a:fillRect/>
          </a:stretch>
        </p:blipFill>
        <p:spPr>
          <a:xfrm>
            <a:off x="5479073" y="2862382"/>
            <a:ext cx="1097282" cy="1097280"/>
          </a:xfrm>
          <a:prstGeom prst="rect">
            <a:avLst/>
          </a:prstGeom>
        </p:spPr>
      </p:pic>
      <p:pic>
        <p:nvPicPr>
          <p:cNvPr id="6" name="Picture 5">
            <a:extLst>
              <a:ext uri="{FF2B5EF4-FFF2-40B4-BE49-F238E27FC236}">
                <a16:creationId xmlns="" xmlns:a16="http://schemas.microsoft.com/office/drawing/2014/main" id="{16CCA7FC-C490-3E44-8DBE-14D97CD59E1F}"/>
              </a:ext>
            </a:extLst>
          </p:cNvPr>
          <p:cNvPicPr>
            <a:picLocks noChangeAspect="1"/>
          </p:cNvPicPr>
          <p:nvPr/>
        </p:nvPicPr>
        <p:blipFill>
          <a:blip r:embed="rId8"/>
          <a:stretch>
            <a:fillRect/>
          </a:stretch>
        </p:blipFill>
        <p:spPr>
          <a:xfrm>
            <a:off x="9088279" y="2862382"/>
            <a:ext cx="1097282" cy="1097280"/>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59423135"/>
      </p:ext>
    </p:extLst>
  </p:cSld>
  <p:clrMapOvr>
    <a:masterClrMapping/>
  </p:clrMapOvr>
  <mc:AlternateContent xmlns:mc="http://schemas.openxmlformats.org/markup-compatibility/2006">
    <mc:Choice xmlns:p14="http://schemas.microsoft.com/office/powerpoint/2010/main" Requires="p14">
      <p:transition p14:dur="250" advTm="67569">
        <p:fade/>
      </p:transition>
    </mc:Choice>
    <mc:Fallback>
      <p:transition advTm="675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a:t>Save money on your medicines</a:t>
            </a:r>
            <a:endParaRPr lang="en-US" dirty="0"/>
          </a:p>
        </p:txBody>
      </p:sp>
      <p:grpSp>
        <p:nvGrpSpPr>
          <p:cNvPr id="4" name="Group 3"/>
          <p:cNvGrpSpPr/>
          <p:nvPr/>
        </p:nvGrpSpPr>
        <p:grpSpPr>
          <a:xfrm>
            <a:off x="2430195" y="2288247"/>
            <a:ext cx="1988491" cy="1496932"/>
            <a:chOff x="2752362" y="3459326"/>
            <a:chExt cx="1988491" cy="1496932"/>
          </a:xfrm>
        </p:grpSpPr>
        <p:sp>
          <p:nvSpPr>
            <p:cNvPr id="13" name="Freeform 12">
              <a:extLst>
                <a:ext uri="{FF2B5EF4-FFF2-40B4-BE49-F238E27FC236}">
                  <a16:creationId xmlns="" xmlns:a16="http://schemas.microsoft.com/office/drawing/2014/main" id="{6BB9A487-4D30-D34E-A43F-57C53710F301}"/>
                </a:ext>
              </a:extLst>
            </p:cNvPr>
            <p:cNvSpPr/>
            <p:nvPr/>
          </p:nvSpPr>
          <p:spPr>
            <a:xfrm rot="18900000">
              <a:off x="3164510" y="3459326"/>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402F"/>
                </a:solidFill>
              </a:endParaRPr>
            </a:p>
          </p:txBody>
        </p:sp>
        <p:sp>
          <p:nvSpPr>
            <p:cNvPr id="15" name="TextBox 14">
              <a:extLst>
                <a:ext uri="{FF2B5EF4-FFF2-40B4-BE49-F238E27FC236}">
                  <a16:creationId xmlns="" xmlns:a16="http://schemas.microsoft.com/office/drawing/2014/main" id="{A64CA261-C109-DC4F-816D-54824FF49349}"/>
                </a:ext>
              </a:extLst>
            </p:cNvPr>
            <p:cNvSpPr txBox="1"/>
            <p:nvPr/>
          </p:nvSpPr>
          <p:spPr>
            <a:xfrm>
              <a:off x="2875201" y="3534242"/>
              <a:ext cx="1742812" cy="830997"/>
            </a:xfrm>
            <a:prstGeom prst="rect">
              <a:avLst/>
            </a:prstGeom>
            <a:noFill/>
          </p:spPr>
          <p:txBody>
            <a:bodyPr wrap="square" rtlCol="0">
              <a:spAutoFit/>
            </a:bodyPr>
            <a:lstStyle/>
            <a:p>
              <a:pPr algn="ctr"/>
              <a:r>
                <a:rPr lang="en-US" sz="2400" b="1" dirty="0">
                  <a:solidFill>
                    <a:srgbClr val="00402F"/>
                  </a:solidFill>
                  <a:latin typeface="Arial Bold"/>
                  <a:cs typeface="Arial" panose="020B0604020202020204" pitchFamily="34" charset="0"/>
                </a:rPr>
                <a:t>Try generics</a:t>
              </a:r>
            </a:p>
          </p:txBody>
        </p:sp>
        <p:sp>
          <p:nvSpPr>
            <p:cNvPr id="11" name="TextBox 10">
              <a:extLst>
                <a:ext uri="{FF2B5EF4-FFF2-40B4-BE49-F238E27FC236}">
                  <a16:creationId xmlns="" xmlns:a16="http://schemas.microsoft.com/office/drawing/2014/main" id="{732CC32C-7C3E-D641-9790-195556C87E9F}"/>
                </a:ext>
              </a:extLst>
            </p:cNvPr>
            <p:cNvSpPr txBox="1"/>
            <p:nvPr/>
          </p:nvSpPr>
          <p:spPr>
            <a:xfrm>
              <a:off x="2752362" y="4371483"/>
              <a:ext cx="1988491" cy="584775"/>
            </a:xfrm>
            <a:prstGeom prst="rect">
              <a:avLst/>
            </a:prstGeom>
            <a:noFill/>
          </p:spPr>
          <p:txBody>
            <a:bodyPr wrap="square" rtlCol="0" anchor="t">
              <a:spAutoFit/>
            </a:bodyPr>
            <a:lstStyle/>
            <a:p>
              <a:pPr algn="ctr"/>
              <a:r>
                <a:rPr lang="en-US" sz="1600" dirty="0">
                  <a:solidFill>
                    <a:srgbClr val="5E6263"/>
                  </a:solidFill>
                  <a:latin typeface="Arial Regular"/>
                  <a:cs typeface="Arial" panose="020B0604020202020204" pitchFamily="34" charset="0"/>
                </a:rPr>
                <a:t>Talk to your doctor or pharmacist</a:t>
              </a:r>
            </a:p>
          </p:txBody>
        </p:sp>
      </p:grpSp>
      <p:grpSp>
        <p:nvGrpSpPr>
          <p:cNvPr id="3" name="Group 2"/>
          <p:cNvGrpSpPr/>
          <p:nvPr/>
        </p:nvGrpSpPr>
        <p:grpSpPr>
          <a:xfrm>
            <a:off x="5618257" y="2154444"/>
            <a:ext cx="3218798" cy="1256955"/>
            <a:chOff x="6035946" y="3464657"/>
            <a:chExt cx="3218798" cy="1256955"/>
          </a:xfrm>
        </p:grpSpPr>
        <p:sp>
          <p:nvSpPr>
            <p:cNvPr id="23" name="TextBox 22">
              <a:extLst>
                <a:ext uri="{FF2B5EF4-FFF2-40B4-BE49-F238E27FC236}">
                  <a16:creationId xmlns="" xmlns:a16="http://schemas.microsoft.com/office/drawing/2014/main" id="{29CD1199-A147-3745-A445-B16B05555E12}"/>
                </a:ext>
              </a:extLst>
            </p:cNvPr>
            <p:cNvSpPr txBox="1"/>
            <p:nvPr/>
          </p:nvSpPr>
          <p:spPr>
            <a:xfrm>
              <a:off x="6035946" y="3545817"/>
              <a:ext cx="3218798" cy="830997"/>
            </a:xfrm>
            <a:prstGeom prst="rect">
              <a:avLst/>
            </a:prstGeom>
            <a:noFill/>
          </p:spPr>
          <p:txBody>
            <a:bodyPr wrap="square" rtlCol="0">
              <a:spAutoFit/>
            </a:bodyPr>
            <a:lstStyle/>
            <a:p>
              <a:pPr algn="ctr"/>
              <a:r>
                <a:rPr lang="en-US" sz="2400" b="1" dirty="0">
                  <a:solidFill>
                    <a:srgbClr val="00402F"/>
                  </a:solidFill>
                  <a:latin typeface="Arial Bold"/>
                  <a:cs typeface="Arial" panose="020B0604020202020204" pitchFamily="34" charset="0"/>
                </a:rPr>
                <a:t>Search for</a:t>
              </a:r>
              <a:br>
                <a:rPr lang="en-US" sz="2400" b="1" dirty="0">
                  <a:solidFill>
                    <a:srgbClr val="00402F"/>
                  </a:solidFill>
                  <a:latin typeface="Arial Bold"/>
                  <a:cs typeface="Arial" panose="020B0604020202020204" pitchFamily="34" charset="0"/>
                </a:rPr>
              </a:br>
              <a:r>
                <a:rPr lang="en-US" sz="2400" b="1" dirty="0">
                  <a:solidFill>
                    <a:srgbClr val="00402F"/>
                  </a:solidFill>
                  <a:latin typeface="Arial Bold"/>
                  <a:cs typeface="Arial" panose="020B0604020202020204" pitchFamily="34" charset="0"/>
                </a:rPr>
                <a:t>the lowest cost</a:t>
              </a:r>
            </a:p>
          </p:txBody>
        </p:sp>
        <p:sp>
          <p:nvSpPr>
            <p:cNvPr id="24" name="Freeform 23">
              <a:extLst>
                <a:ext uri="{FF2B5EF4-FFF2-40B4-BE49-F238E27FC236}">
                  <a16:creationId xmlns="" xmlns:a16="http://schemas.microsoft.com/office/drawing/2014/main" id="{5F8ECEA9-B7AB-1A42-8566-2235FDF5101D}"/>
                </a:ext>
              </a:extLst>
            </p:cNvPr>
            <p:cNvSpPr/>
            <p:nvPr/>
          </p:nvSpPr>
          <p:spPr>
            <a:xfrm rot="18900000">
              <a:off x="7160231" y="3464657"/>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402F"/>
                </a:solidFill>
              </a:endParaRPr>
            </a:p>
          </p:txBody>
        </p:sp>
        <p:sp>
          <p:nvSpPr>
            <p:cNvPr id="16" name="TextBox 15">
              <a:extLst>
                <a:ext uri="{FF2B5EF4-FFF2-40B4-BE49-F238E27FC236}">
                  <a16:creationId xmlns="" xmlns:a16="http://schemas.microsoft.com/office/drawing/2014/main" id="{732CC32C-7C3E-D641-9790-195556C87E9F}"/>
                </a:ext>
              </a:extLst>
            </p:cNvPr>
            <p:cNvSpPr txBox="1"/>
            <p:nvPr/>
          </p:nvSpPr>
          <p:spPr>
            <a:xfrm>
              <a:off x="6072556" y="4383058"/>
              <a:ext cx="3145579" cy="338554"/>
            </a:xfrm>
            <a:prstGeom prst="rect">
              <a:avLst/>
            </a:prstGeom>
            <a:noFill/>
          </p:spPr>
          <p:txBody>
            <a:bodyPr wrap="square" rtlCol="0" anchor="t">
              <a:spAutoFit/>
            </a:bodyPr>
            <a:lstStyle/>
            <a:p>
              <a:pPr algn="ctr"/>
              <a:r>
                <a:rPr lang="en-US" sz="1600" b="1" dirty="0">
                  <a:solidFill>
                    <a:srgbClr val="5E6263"/>
                  </a:solidFill>
                  <a:latin typeface="Arial Regular"/>
                  <a:cs typeface="Arial" panose="020B0604020202020204" pitchFamily="34" charset="0"/>
                </a:rPr>
                <a:t>healthpartners.com/pharmacy</a:t>
              </a:r>
            </a:p>
          </p:txBody>
        </p:sp>
      </p:grpSp>
      <p:grpSp>
        <p:nvGrpSpPr>
          <p:cNvPr id="12" name="Group 11"/>
          <p:cNvGrpSpPr/>
          <p:nvPr/>
        </p:nvGrpSpPr>
        <p:grpSpPr>
          <a:xfrm>
            <a:off x="1945115" y="4550953"/>
            <a:ext cx="3085964" cy="1250711"/>
            <a:chOff x="2203625" y="3459326"/>
            <a:chExt cx="3085964" cy="1250711"/>
          </a:xfrm>
        </p:grpSpPr>
        <p:sp>
          <p:nvSpPr>
            <p:cNvPr id="14" name="Freeform 13">
              <a:extLst>
                <a:ext uri="{FF2B5EF4-FFF2-40B4-BE49-F238E27FC236}">
                  <a16:creationId xmlns="" xmlns:a16="http://schemas.microsoft.com/office/drawing/2014/main" id="{6BB9A487-4D30-D34E-A43F-57C53710F301}"/>
                </a:ext>
              </a:extLst>
            </p:cNvPr>
            <p:cNvSpPr/>
            <p:nvPr/>
          </p:nvSpPr>
          <p:spPr>
            <a:xfrm rot="18900000">
              <a:off x="3178366" y="3459326"/>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402F"/>
                </a:solidFill>
              </a:endParaRPr>
            </a:p>
          </p:txBody>
        </p:sp>
        <p:sp>
          <p:nvSpPr>
            <p:cNvPr id="17" name="TextBox 16">
              <a:extLst>
                <a:ext uri="{FF2B5EF4-FFF2-40B4-BE49-F238E27FC236}">
                  <a16:creationId xmlns="" xmlns:a16="http://schemas.microsoft.com/office/drawing/2014/main" id="{A64CA261-C109-DC4F-816D-54824FF49349}"/>
                </a:ext>
              </a:extLst>
            </p:cNvPr>
            <p:cNvSpPr txBox="1"/>
            <p:nvPr/>
          </p:nvSpPr>
          <p:spPr>
            <a:xfrm>
              <a:off x="2203625" y="3534242"/>
              <a:ext cx="3085964" cy="830997"/>
            </a:xfrm>
            <a:prstGeom prst="rect">
              <a:avLst/>
            </a:prstGeom>
            <a:noFill/>
          </p:spPr>
          <p:txBody>
            <a:bodyPr wrap="square" rtlCol="0">
              <a:spAutoFit/>
            </a:bodyPr>
            <a:lstStyle/>
            <a:p>
              <a:pPr algn="ctr"/>
              <a:r>
                <a:rPr lang="en-US" sz="2400" b="1" dirty="0">
                  <a:solidFill>
                    <a:srgbClr val="00402F"/>
                  </a:solidFill>
                  <a:latin typeface="Arial Bold"/>
                  <a:cs typeface="Arial" panose="020B0604020202020204" pitchFamily="34" charset="0"/>
                </a:rPr>
                <a:t>Talk with a pharmacy navigator</a:t>
              </a:r>
            </a:p>
          </p:txBody>
        </p:sp>
        <p:sp>
          <p:nvSpPr>
            <p:cNvPr id="18" name="TextBox 17">
              <a:extLst>
                <a:ext uri="{FF2B5EF4-FFF2-40B4-BE49-F238E27FC236}">
                  <a16:creationId xmlns="" xmlns:a16="http://schemas.microsoft.com/office/drawing/2014/main" id="{732CC32C-7C3E-D641-9790-195556C87E9F}"/>
                </a:ext>
              </a:extLst>
            </p:cNvPr>
            <p:cNvSpPr txBox="1"/>
            <p:nvPr/>
          </p:nvSpPr>
          <p:spPr>
            <a:xfrm>
              <a:off x="2626246" y="4371483"/>
              <a:ext cx="2240721" cy="338554"/>
            </a:xfrm>
            <a:prstGeom prst="rect">
              <a:avLst/>
            </a:prstGeom>
            <a:noFill/>
          </p:spPr>
          <p:txBody>
            <a:bodyPr wrap="square" rtlCol="0" anchor="t">
              <a:spAutoFit/>
            </a:bodyPr>
            <a:lstStyle/>
            <a:p>
              <a:pPr algn="ctr"/>
              <a:r>
                <a:rPr lang="en-US" sz="1600" dirty="0">
                  <a:solidFill>
                    <a:srgbClr val="5E6263"/>
                  </a:solidFill>
                  <a:latin typeface="Arial Regular"/>
                  <a:cs typeface="Arial" panose="020B0604020202020204" pitchFamily="34" charset="0"/>
                </a:rPr>
                <a:t>Call Member Services</a:t>
              </a:r>
            </a:p>
          </p:txBody>
        </p:sp>
      </p:grpSp>
      <p:grpSp>
        <p:nvGrpSpPr>
          <p:cNvPr id="19" name="Group 18"/>
          <p:cNvGrpSpPr/>
          <p:nvPr/>
        </p:nvGrpSpPr>
        <p:grpSpPr>
          <a:xfrm>
            <a:off x="5890816" y="4624251"/>
            <a:ext cx="3218798" cy="1256955"/>
            <a:chOff x="6035946" y="3464657"/>
            <a:chExt cx="3218798" cy="1256955"/>
          </a:xfrm>
        </p:grpSpPr>
        <p:sp>
          <p:nvSpPr>
            <p:cNvPr id="21" name="TextBox 20">
              <a:extLst>
                <a:ext uri="{FF2B5EF4-FFF2-40B4-BE49-F238E27FC236}">
                  <a16:creationId xmlns="" xmlns:a16="http://schemas.microsoft.com/office/drawing/2014/main" id="{29CD1199-A147-3745-A445-B16B05555E12}"/>
                </a:ext>
              </a:extLst>
            </p:cNvPr>
            <p:cNvSpPr txBox="1"/>
            <p:nvPr/>
          </p:nvSpPr>
          <p:spPr>
            <a:xfrm>
              <a:off x="6035946" y="3545817"/>
              <a:ext cx="3218798" cy="830997"/>
            </a:xfrm>
            <a:prstGeom prst="rect">
              <a:avLst/>
            </a:prstGeom>
            <a:noFill/>
          </p:spPr>
          <p:txBody>
            <a:bodyPr wrap="square" rtlCol="0">
              <a:spAutoFit/>
            </a:bodyPr>
            <a:lstStyle/>
            <a:p>
              <a:pPr algn="ctr"/>
              <a:r>
                <a:rPr lang="en-US" sz="2400" b="1" dirty="0">
                  <a:solidFill>
                    <a:srgbClr val="00402F"/>
                  </a:solidFill>
                  <a:latin typeface="Arial Bold"/>
                  <a:cs typeface="Arial" panose="020B0604020202020204" pitchFamily="34" charset="0"/>
                </a:rPr>
                <a:t>Meet with </a:t>
              </a:r>
              <a:br>
                <a:rPr lang="en-US" sz="2400" b="1" dirty="0">
                  <a:solidFill>
                    <a:srgbClr val="00402F"/>
                  </a:solidFill>
                  <a:latin typeface="Arial Bold"/>
                  <a:cs typeface="Arial" panose="020B0604020202020204" pitchFamily="34" charset="0"/>
                </a:rPr>
              </a:br>
              <a:r>
                <a:rPr lang="en-US" sz="2400" b="1" dirty="0">
                  <a:solidFill>
                    <a:srgbClr val="00402F"/>
                  </a:solidFill>
                  <a:latin typeface="Arial Bold"/>
                  <a:cs typeface="Arial" panose="020B0604020202020204" pitchFamily="34" charset="0"/>
                </a:rPr>
                <a:t>a pharmacist</a:t>
              </a:r>
            </a:p>
          </p:txBody>
        </p:sp>
        <p:sp>
          <p:nvSpPr>
            <p:cNvPr id="22" name="Freeform 21">
              <a:extLst>
                <a:ext uri="{FF2B5EF4-FFF2-40B4-BE49-F238E27FC236}">
                  <a16:creationId xmlns="" xmlns:a16="http://schemas.microsoft.com/office/drawing/2014/main" id="{5F8ECEA9-B7AB-1A42-8566-2235FDF5101D}"/>
                </a:ext>
              </a:extLst>
            </p:cNvPr>
            <p:cNvSpPr/>
            <p:nvPr/>
          </p:nvSpPr>
          <p:spPr>
            <a:xfrm rot="18900000">
              <a:off x="7125595" y="3464657"/>
              <a:ext cx="970228" cy="970228"/>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402F"/>
                </a:solidFill>
              </a:endParaRPr>
            </a:p>
          </p:txBody>
        </p:sp>
        <p:sp>
          <p:nvSpPr>
            <p:cNvPr id="25" name="TextBox 24">
              <a:extLst>
                <a:ext uri="{FF2B5EF4-FFF2-40B4-BE49-F238E27FC236}">
                  <a16:creationId xmlns="" xmlns:a16="http://schemas.microsoft.com/office/drawing/2014/main" id="{732CC32C-7C3E-D641-9790-195556C87E9F}"/>
                </a:ext>
              </a:extLst>
            </p:cNvPr>
            <p:cNvSpPr txBox="1"/>
            <p:nvPr/>
          </p:nvSpPr>
          <p:spPr>
            <a:xfrm>
              <a:off x="6072556" y="4383058"/>
              <a:ext cx="3145579" cy="338554"/>
            </a:xfrm>
            <a:prstGeom prst="rect">
              <a:avLst/>
            </a:prstGeom>
            <a:noFill/>
          </p:spPr>
          <p:txBody>
            <a:bodyPr wrap="square" rtlCol="0" anchor="t">
              <a:spAutoFit/>
            </a:bodyPr>
            <a:lstStyle/>
            <a:p>
              <a:pPr algn="ctr"/>
              <a:r>
                <a:rPr lang="en-US" sz="1600" b="1" dirty="0">
                  <a:solidFill>
                    <a:srgbClr val="5E6263"/>
                  </a:solidFill>
                  <a:latin typeface="Arial Regular"/>
                  <a:cs typeface="Arial" panose="020B0604020202020204" pitchFamily="34" charset="0"/>
                </a:rPr>
                <a:t>healthpartners.com/</a:t>
              </a:r>
              <a:r>
                <a:rPr lang="en-US" sz="1600" b="1" dirty="0" err="1">
                  <a:solidFill>
                    <a:srgbClr val="5E6263"/>
                  </a:solidFill>
                  <a:latin typeface="Arial Regular"/>
                  <a:cs typeface="Arial" panose="020B0604020202020204" pitchFamily="34" charset="0"/>
                </a:rPr>
                <a:t>mtminfo</a:t>
              </a:r>
              <a:endParaRPr lang="en-US" sz="1600" b="1" dirty="0">
                <a:solidFill>
                  <a:srgbClr val="5E6263"/>
                </a:solidFill>
                <a:latin typeface="Arial Regular"/>
                <a:cs typeface="Arial" panose="020B0604020202020204" pitchFamily="34" charset="0"/>
              </a:endParaRP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732610"/>
      </p:ext>
    </p:extLst>
  </p:cSld>
  <p:clrMapOvr>
    <a:masterClrMapping/>
  </p:clrMapOvr>
  <mc:AlternateContent xmlns:mc="http://schemas.openxmlformats.org/markup-compatibility/2006">
    <mc:Choice xmlns:p14="http://schemas.microsoft.com/office/powerpoint/2010/main" Requires="p14">
      <p:transition p14:dur="250" advTm="81628">
        <p:fade/>
      </p:transition>
    </mc:Choice>
    <mc:Fallback>
      <p:transition advTm="816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1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par>
                          <p:cTn id="10" fill="hold">
                            <p:stCondLst>
                              <p:cond delay="1500"/>
                            </p:stCondLst>
                            <p:childTnLst>
                              <p:par>
                                <p:cTn id="11" presetID="10" presetClass="entr" presetSubtype="0" fill="hold" nodeType="after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2250"/>
                            </p:stCondLst>
                            <p:childTnLst>
                              <p:par>
                                <p:cTn id="15" presetID="10" presetClass="entr" presetSubtype="0" fill="hold" nodeType="after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3750"/>
                            </p:stCondLst>
                            <p:childTnLst>
                              <p:par>
                                <p:cTn id="19" presetID="10" presetClass="entr" presetSubtype="0" fill="hold" nodeType="afterEffect">
                                  <p:stCondLst>
                                    <p:cond delay="25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Pharmacy shopping tool</a:t>
            </a:r>
            <a:endParaRPr lang="en-US" dirty="0"/>
          </a:p>
        </p:txBody>
      </p:sp>
      <p:sp>
        <p:nvSpPr>
          <p:cNvPr id="4" name="TextBox 3"/>
          <p:cNvSpPr txBox="1"/>
          <p:nvPr/>
        </p:nvSpPr>
        <p:spPr>
          <a:xfrm>
            <a:off x="784665" y="3118182"/>
            <a:ext cx="3200400" cy="2554545"/>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2000" dirty="0">
                <a:solidFill>
                  <a:prstClr val="black"/>
                </a:solidFill>
                <a:latin typeface="Arial Regular"/>
              </a:rPr>
              <a:t>Find lowest cost pharmacy</a:t>
            </a:r>
          </a:p>
          <a:p>
            <a:pPr marL="285750" indent="-285750" fontAlgn="base">
              <a:spcBef>
                <a:spcPct val="0"/>
              </a:spcBef>
              <a:spcAft>
                <a:spcPct val="0"/>
              </a:spcAft>
              <a:buFont typeface="Arial" panose="020B0604020202020204" pitchFamily="34" charset="0"/>
              <a:buChar char="•"/>
            </a:pPr>
            <a:r>
              <a:rPr lang="en-US" sz="2000" dirty="0">
                <a:solidFill>
                  <a:prstClr val="black"/>
                </a:solidFill>
                <a:latin typeface="Arial Regular"/>
              </a:rPr>
              <a:t>View prescription history</a:t>
            </a:r>
          </a:p>
          <a:p>
            <a:pPr marL="285750" indent="-285750" fontAlgn="base">
              <a:spcBef>
                <a:spcPct val="0"/>
              </a:spcBef>
              <a:spcAft>
                <a:spcPct val="0"/>
              </a:spcAft>
              <a:buFont typeface="Arial" panose="020B0604020202020204" pitchFamily="34" charset="0"/>
              <a:buChar char="•"/>
            </a:pPr>
            <a:r>
              <a:rPr lang="en-US" sz="2000" dirty="0">
                <a:solidFill>
                  <a:prstClr val="black"/>
                </a:solidFill>
                <a:latin typeface="Arial Regular"/>
              </a:rPr>
              <a:t>See missed savings</a:t>
            </a:r>
          </a:p>
          <a:p>
            <a:pPr marL="285750" indent="-285750" fontAlgn="base">
              <a:spcBef>
                <a:spcPct val="0"/>
              </a:spcBef>
              <a:spcAft>
                <a:spcPct val="0"/>
              </a:spcAft>
              <a:buFont typeface="Arial" panose="020B0604020202020204" pitchFamily="34" charset="0"/>
              <a:buChar char="•"/>
            </a:pPr>
            <a:r>
              <a:rPr lang="en-US" sz="2000" dirty="0">
                <a:solidFill>
                  <a:prstClr val="black"/>
                </a:solidFill>
                <a:latin typeface="Arial Regular"/>
              </a:rPr>
              <a:t>Read detailed medicine descriptions</a:t>
            </a:r>
          </a:p>
          <a:p>
            <a:pPr marL="285750" indent="-285750" fontAlgn="base">
              <a:spcBef>
                <a:spcPct val="0"/>
              </a:spcBef>
              <a:spcAft>
                <a:spcPct val="0"/>
              </a:spcAft>
              <a:buFont typeface="Arial" panose="020B0604020202020204" pitchFamily="34" charset="0"/>
              <a:buChar char="•"/>
            </a:pPr>
            <a:r>
              <a:rPr lang="en-US" sz="2000" dirty="0">
                <a:solidFill>
                  <a:prstClr val="black"/>
                </a:solidFill>
                <a:latin typeface="Arial Regular"/>
              </a:rPr>
              <a:t>&amp; more!</a:t>
            </a:r>
          </a:p>
        </p:txBody>
      </p:sp>
      <p:pic>
        <p:nvPicPr>
          <p:cNvPr id="5" name="Picture 4"/>
          <p:cNvPicPr>
            <a:picLocks noChangeAspect="1"/>
          </p:cNvPicPr>
          <p:nvPr/>
        </p:nvPicPr>
        <p:blipFill>
          <a:blip r:embed="rId5"/>
          <a:stretch>
            <a:fillRect/>
          </a:stretch>
        </p:blipFill>
        <p:spPr>
          <a:xfrm>
            <a:off x="372710" y="1535289"/>
            <a:ext cx="4024311" cy="1391751"/>
          </a:xfrm>
          <a:prstGeom prst="rect">
            <a:avLst/>
          </a:prstGeom>
        </p:spPr>
      </p:pic>
      <p:pic>
        <p:nvPicPr>
          <p:cNvPr id="6" name="Picture 5"/>
          <p:cNvPicPr>
            <a:picLocks noChangeAspect="1"/>
          </p:cNvPicPr>
          <p:nvPr/>
        </p:nvPicPr>
        <p:blipFill>
          <a:blip r:embed="rId6"/>
          <a:stretch>
            <a:fillRect/>
          </a:stretch>
        </p:blipFill>
        <p:spPr>
          <a:xfrm>
            <a:off x="4680060" y="1038578"/>
            <a:ext cx="7308740" cy="540737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9748556"/>
      </p:ext>
    </p:extLst>
  </p:cSld>
  <p:clrMapOvr>
    <a:masterClrMapping/>
  </p:clrMapOvr>
  <mc:AlternateContent xmlns:mc="http://schemas.openxmlformats.org/markup-compatibility/2006">
    <mc:Choice xmlns:p14="http://schemas.microsoft.com/office/powerpoint/2010/main" Requires="p14">
      <p:transition p14:dur="250" advTm="89543">
        <p:fade/>
      </p:transition>
    </mc:Choice>
    <mc:Fallback>
      <p:transition advTm="895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Medicine delivered to your door</a:t>
            </a:r>
            <a:endParaRPr lang="en-US" dirty="0"/>
          </a:p>
        </p:txBody>
      </p:sp>
      <p:sp>
        <p:nvSpPr>
          <p:cNvPr id="12" name="TextBox 11">
            <a:extLst>
              <a:ext uri="{FF2B5EF4-FFF2-40B4-BE49-F238E27FC236}">
                <a16:creationId xmlns="" xmlns:a16="http://schemas.microsoft.com/office/drawing/2014/main" id="{BBA189DB-09EC-C442-9166-10B235A42E4D}"/>
              </a:ext>
            </a:extLst>
          </p:cNvPr>
          <p:cNvSpPr txBox="1"/>
          <p:nvPr/>
        </p:nvSpPr>
        <p:spPr>
          <a:xfrm>
            <a:off x="281136" y="1491910"/>
            <a:ext cx="7839975" cy="369332"/>
          </a:xfrm>
          <a:prstGeom prst="rect">
            <a:avLst/>
          </a:prstGeom>
          <a:noFill/>
        </p:spPr>
        <p:txBody>
          <a:bodyPr wrap="square" rtlCol="0" anchor="t">
            <a:spAutoFit/>
          </a:bodyPr>
          <a:lstStyle/>
          <a:p>
            <a:r>
              <a:rPr lang="en-US" dirty="0">
                <a:latin typeface="Arial Regular"/>
              </a:rPr>
              <a:t>Skip the trip to the pharmacy. Get your prescriptions mailed to your home.</a:t>
            </a:r>
          </a:p>
        </p:txBody>
      </p:sp>
      <p:sp>
        <p:nvSpPr>
          <p:cNvPr id="15" name="TextBox 14">
            <a:extLst>
              <a:ext uri="{FF2B5EF4-FFF2-40B4-BE49-F238E27FC236}">
                <a16:creationId xmlns="" xmlns:a16="http://schemas.microsoft.com/office/drawing/2014/main" id="{C4FF5BD4-4819-D947-9FC2-B82BB46916E0}"/>
              </a:ext>
            </a:extLst>
          </p:cNvPr>
          <p:cNvSpPr txBox="1"/>
          <p:nvPr/>
        </p:nvSpPr>
        <p:spPr>
          <a:xfrm>
            <a:off x="1302543" y="2884017"/>
            <a:ext cx="6004419" cy="2400657"/>
          </a:xfrm>
          <a:prstGeom prst="rect">
            <a:avLst/>
          </a:prstGeom>
          <a:noFill/>
        </p:spPr>
        <p:txBody>
          <a:bodyPr wrap="square" rtlCol="0" anchor="t">
            <a:spAutoFit/>
          </a:bodyPr>
          <a:lstStyle/>
          <a:p>
            <a:pPr marL="342900" indent="-342900">
              <a:lnSpc>
                <a:spcPts val="2000"/>
              </a:lnSpc>
              <a:spcAft>
                <a:spcPts val="1500"/>
              </a:spcAft>
              <a:buClr>
                <a:schemeClr val="accent5"/>
              </a:buClr>
              <a:buFont typeface="+mj-lt"/>
              <a:buAutoNum type="arabicPeriod"/>
            </a:pPr>
            <a:r>
              <a:rPr lang="en-US" sz="1600" dirty="0">
                <a:latin typeface="Arial Regular"/>
                <a:cs typeface="Arial" panose="020B0604020202020204" pitchFamily="34" charset="0"/>
              </a:rPr>
              <a:t>You’ll never pay for standard shipping.</a:t>
            </a:r>
          </a:p>
          <a:p>
            <a:pPr marL="342900" indent="-342900">
              <a:lnSpc>
                <a:spcPts val="2000"/>
              </a:lnSpc>
              <a:spcAft>
                <a:spcPts val="1500"/>
              </a:spcAft>
              <a:buClr>
                <a:schemeClr val="accent5"/>
              </a:buClr>
              <a:buFont typeface="+mj-lt"/>
              <a:buAutoNum type="arabicPeriod"/>
            </a:pPr>
            <a:r>
              <a:rPr lang="en-US" sz="1600" dirty="0">
                <a:latin typeface="Arial Regular"/>
                <a:cs typeface="Arial" panose="020B0604020202020204" pitchFamily="34" charset="0"/>
              </a:rPr>
              <a:t>Refilling your medicine online or with our mobile app is easy. </a:t>
            </a:r>
          </a:p>
          <a:p>
            <a:pPr marL="342900" indent="-342900">
              <a:lnSpc>
                <a:spcPts val="2000"/>
              </a:lnSpc>
              <a:spcAft>
                <a:spcPts val="1500"/>
              </a:spcAft>
              <a:buClr>
                <a:schemeClr val="accent5"/>
              </a:buClr>
              <a:buFont typeface="+mj-lt"/>
              <a:buAutoNum type="arabicPeriod"/>
            </a:pPr>
            <a:r>
              <a:rPr lang="en-US" sz="1600" dirty="0">
                <a:latin typeface="Arial Regular"/>
                <a:cs typeface="Arial" panose="020B0604020202020204" pitchFamily="34" charset="0"/>
              </a:rPr>
              <a:t>All orders are sent in a tamper resistant, plain package to make it more private. </a:t>
            </a:r>
          </a:p>
          <a:p>
            <a:pPr marL="342900" indent="-342900">
              <a:lnSpc>
                <a:spcPts val="2000"/>
              </a:lnSpc>
              <a:spcAft>
                <a:spcPts val="1500"/>
              </a:spcAft>
              <a:buClr>
                <a:schemeClr val="accent5"/>
              </a:buClr>
              <a:buFont typeface="+mj-lt"/>
              <a:buAutoNum type="arabicPeriod"/>
            </a:pPr>
            <a:r>
              <a:rPr lang="en-US" sz="1600" dirty="0">
                <a:latin typeface="Arial Regular"/>
                <a:cs typeface="Arial" panose="020B0604020202020204" pitchFamily="34" charset="0"/>
              </a:rPr>
              <a:t>Safety is important to us. You’ll get the best quality medicine.</a:t>
            </a:r>
          </a:p>
          <a:p>
            <a:pPr marL="342900" indent="-342900">
              <a:lnSpc>
                <a:spcPts val="2000"/>
              </a:lnSpc>
              <a:spcAft>
                <a:spcPts val="1500"/>
              </a:spcAft>
              <a:buClr>
                <a:schemeClr val="accent5"/>
              </a:buClr>
              <a:buFont typeface="+mj-lt"/>
              <a:buAutoNum type="arabicPeriod"/>
            </a:pPr>
            <a:r>
              <a:rPr lang="en-US" sz="1600" dirty="0">
                <a:latin typeface="Arial Regular"/>
                <a:cs typeface="Arial" panose="020B0604020202020204" pitchFamily="34" charset="0"/>
              </a:rPr>
              <a:t>You'll get your medicine delivered within seven to ten days.  </a:t>
            </a:r>
          </a:p>
        </p:txBody>
      </p:sp>
      <p:sp>
        <p:nvSpPr>
          <p:cNvPr id="16" name="Rectangle 15">
            <a:extLst>
              <a:ext uri="{FF2B5EF4-FFF2-40B4-BE49-F238E27FC236}">
                <a16:creationId xmlns="" xmlns:a16="http://schemas.microsoft.com/office/drawing/2014/main" id="{43AC7EE5-2D9C-D046-9841-C926C4A1D3F3}"/>
              </a:ext>
            </a:extLst>
          </p:cNvPr>
          <p:cNvSpPr/>
          <p:nvPr/>
        </p:nvSpPr>
        <p:spPr>
          <a:xfrm>
            <a:off x="1312179" y="2321622"/>
            <a:ext cx="5906202" cy="461665"/>
          </a:xfrm>
          <a:prstGeom prst="rect">
            <a:avLst/>
          </a:prstGeom>
        </p:spPr>
        <p:txBody>
          <a:bodyPr wrap="square">
            <a:spAutoFit/>
          </a:bodyPr>
          <a:lstStyle/>
          <a:p>
            <a:r>
              <a:rPr lang="en-US" sz="2400" b="1" dirty="0">
                <a:solidFill>
                  <a:srgbClr val="00402F"/>
                </a:solidFill>
                <a:latin typeface="Arial Bold"/>
                <a:cs typeface="Arial" panose="020B0604020202020204" pitchFamily="34" charset="0"/>
              </a:rPr>
              <a:t>Five great things about mail order</a:t>
            </a:r>
          </a:p>
        </p:txBody>
      </p:sp>
      <p:sp>
        <p:nvSpPr>
          <p:cNvPr id="20" name="TextBox 19">
            <a:extLst>
              <a:ext uri="{FF2B5EF4-FFF2-40B4-BE49-F238E27FC236}">
                <a16:creationId xmlns="" xmlns:a16="http://schemas.microsoft.com/office/drawing/2014/main" id="{D81D8459-D2A3-D949-89F4-6CE9AEF70E52}"/>
              </a:ext>
            </a:extLst>
          </p:cNvPr>
          <p:cNvSpPr txBox="1"/>
          <p:nvPr/>
        </p:nvSpPr>
        <p:spPr>
          <a:xfrm>
            <a:off x="494870" y="6117788"/>
            <a:ext cx="8861165" cy="369332"/>
          </a:xfrm>
          <a:prstGeom prst="rect">
            <a:avLst/>
          </a:prstGeom>
          <a:noFill/>
        </p:spPr>
        <p:txBody>
          <a:bodyPr wrap="square" rtlCol="0">
            <a:spAutoFit/>
          </a:bodyPr>
          <a:lstStyle/>
          <a:p>
            <a:r>
              <a:rPr lang="en-US" b="1" dirty="0" err="1">
                <a:solidFill>
                  <a:schemeClr val="tx2"/>
                </a:solidFill>
                <a:latin typeface="Arial Bold"/>
                <a:cs typeface="Arial" panose="020B0604020202020204" pitchFamily="34" charset="0"/>
              </a:rPr>
              <a:t>healthpartners.com</a:t>
            </a:r>
            <a:r>
              <a:rPr lang="en-US" b="1" dirty="0">
                <a:solidFill>
                  <a:schemeClr val="tx2"/>
                </a:solidFill>
                <a:latin typeface="Arial Bold"/>
                <a:cs typeface="Arial" panose="020B0604020202020204" pitchFamily="34" charset="0"/>
              </a:rPr>
              <a:t>/</a:t>
            </a:r>
            <a:r>
              <a:rPr lang="en-US" b="1" dirty="0" err="1">
                <a:solidFill>
                  <a:srgbClr val="7EC352"/>
                </a:solidFill>
                <a:latin typeface="Arial Bold"/>
                <a:cs typeface="Arial" panose="020B0604020202020204" pitchFamily="34" charset="0"/>
              </a:rPr>
              <a:t>mailorder</a:t>
            </a:r>
            <a:endParaRPr lang="en-US" b="1" dirty="0">
              <a:solidFill>
                <a:srgbClr val="7EC352"/>
              </a:solidFill>
              <a:latin typeface="Arial Bold"/>
              <a:cs typeface="Arial" panose="020B0604020202020204" pitchFamily="34" charset="0"/>
            </a:endParaRPr>
          </a:p>
        </p:txBody>
      </p:sp>
      <p:sp>
        <p:nvSpPr>
          <p:cNvPr id="21" name="Rectangle 20">
            <a:extLst>
              <a:ext uri="{FF2B5EF4-FFF2-40B4-BE49-F238E27FC236}">
                <a16:creationId xmlns="" xmlns:a16="http://schemas.microsoft.com/office/drawing/2014/main" id="{D6DD5B84-618E-5141-8DD1-DFA3270F0325}"/>
              </a:ext>
            </a:extLst>
          </p:cNvPr>
          <p:cNvSpPr/>
          <p:nvPr/>
        </p:nvSpPr>
        <p:spPr>
          <a:xfrm rot="16200000">
            <a:off x="178579" y="6277808"/>
            <a:ext cx="36576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 xmlns:a16="http://schemas.microsoft.com/office/drawing/2014/main" id="{BEC77FE2-7961-2142-8512-71342C22904B}"/>
              </a:ext>
            </a:extLst>
          </p:cNvPr>
          <p:cNvGrpSpPr/>
          <p:nvPr/>
        </p:nvGrpSpPr>
        <p:grpSpPr>
          <a:xfrm>
            <a:off x="7715846" y="2227969"/>
            <a:ext cx="3087987" cy="3106731"/>
            <a:chOff x="7874874" y="2185741"/>
            <a:chExt cx="2569008" cy="2569008"/>
          </a:xfrm>
        </p:grpSpPr>
        <p:sp>
          <p:nvSpPr>
            <p:cNvPr id="14" name="Oval 13">
              <a:extLst>
                <a:ext uri="{FF2B5EF4-FFF2-40B4-BE49-F238E27FC236}">
                  <a16:creationId xmlns="" xmlns:a16="http://schemas.microsoft.com/office/drawing/2014/main" id="{77F007DE-CFC5-F345-8B6B-8BBAAFBC6D02}"/>
                </a:ext>
              </a:extLst>
            </p:cNvPr>
            <p:cNvSpPr/>
            <p:nvPr/>
          </p:nvSpPr>
          <p:spPr>
            <a:xfrm>
              <a:off x="7874874" y="2185741"/>
              <a:ext cx="2569008" cy="256900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chemeClr val="accent5"/>
                </a:solidFill>
              </a:endParaRPr>
            </a:p>
          </p:txBody>
        </p:sp>
        <p:sp>
          <p:nvSpPr>
            <p:cNvPr id="18" name="TextBox 17">
              <a:extLst>
                <a:ext uri="{FF2B5EF4-FFF2-40B4-BE49-F238E27FC236}">
                  <a16:creationId xmlns="" xmlns:a16="http://schemas.microsoft.com/office/drawing/2014/main" id="{07D1E6A8-6867-5544-AEDB-A20FC1D720A8}"/>
                </a:ext>
              </a:extLst>
            </p:cNvPr>
            <p:cNvSpPr txBox="1"/>
            <p:nvPr/>
          </p:nvSpPr>
          <p:spPr>
            <a:xfrm>
              <a:off x="8065227" y="2973958"/>
              <a:ext cx="2188301" cy="992572"/>
            </a:xfrm>
            <a:prstGeom prst="rect">
              <a:avLst/>
            </a:prstGeom>
            <a:noFill/>
          </p:spPr>
          <p:txBody>
            <a:bodyPr wrap="square" rtlCol="0" anchor="ctr">
              <a:spAutoFit/>
            </a:bodyPr>
            <a:lstStyle/>
            <a:p>
              <a:pPr algn="ctr"/>
              <a:r>
                <a:rPr lang="en-US" dirty="0">
                  <a:solidFill>
                    <a:schemeClr val="bg1"/>
                  </a:solidFill>
                  <a:latin typeface="Arial Regular"/>
                </a:rPr>
                <a:t>Getting your medicine through mail order often costs less than retail pharmacies.</a:t>
              </a: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7497252"/>
      </p:ext>
    </p:extLst>
  </p:cSld>
  <p:clrMapOvr>
    <a:masterClrMapping/>
  </p:clrMapOvr>
  <mc:AlternateContent xmlns:mc="http://schemas.openxmlformats.org/markup-compatibility/2006">
    <mc:Choice xmlns:p14="http://schemas.microsoft.com/office/powerpoint/2010/main" Requires="p14">
      <p:transition p14:dur="250" advTm="48546">
        <p:fade/>
      </p:transition>
    </mc:Choice>
    <mc:Fallback>
      <p:transition advTm="485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15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C320EDC-A6DD-4640-A9E4-7E15E00171A3}"/>
              </a:ext>
            </a:extLst>
          </p:cNvPr>
          <p:cNvSpPr txBox="1"/>
          <p:nvPr/>
        </p:nvSpPr>
        <p:spPr>
          <a:xfrm>
            <a:off x="158455" y="4989696"/>
            <a:ext cx="5468233" cy="1015663"/>
          </a:xfrm>
          <a:prstGeom prst="rect">
            <a:avLst/>
          </a:prstGeom>
          <a:noFill/>
        </p:spPr>
        <p:txBody>
          <a:bodyPr wrap="square" rtlCol="0">
            <a:spAutoFit/>
          </a:bodyPr>
          <a:lstStyle/>
          <a:p>
            <a:pPr algn="l"/>
            <a:r>
              <a:rPr lang="en-US" sz="6000" b="1" i="0" dirty="0">
                <a:solidFill>
                  <a:schemeClr val="bg1"/>
                </a:solidFill>
                <a:latin typeface="Arial Bold"/>
              </a:rPr>
              <a:t>Thanks!</a:t>
            </a:r>
          </a:p>
        </p:txBody>
      </p:sp>
      <p:sp>
        <p:nvSpPr>
          <p:cNvPr id="3" name="TextBox 2">
            <a:extLst>
              <a:ext uri="{FF2B5EF4-FFF2-40B4-BE49-F238E27FC236}">
                <a16:creationId xmlns="" xmlns:a16="http://schemas.microsoft.com/office/drawing/2014/main" id="{92D77340-CA9F-4C40-B080-EA06408ECF5D}"/>
              </a:ext>
            </a:extLst>
          </p:cNvPr>
          <p:cNvSpPr txBox="1"/>
          <p:nvPr/>
        </p:nvSpPr>
        <p:spPr>
          <a:xfrm>
            <a:off x="241442" y="6328454"/>
            <a:ext cx="1941557" cy="338554"/>
          </a:xfrm>
          <a:prstGeom prst="rect">
            <a:avLst/>
          </a:prstGeom>
          <a:noFill/>
        </p:spPr>
        <p:txBody>
          <a:bodyPr wrap="none" rtlCol="0">
            <a:spAutoFit/>
          </a:bodyPr>
          <a:lstStyle/>
          <a:p>
            <a:pPr algn="l"/>
            <a:r>
              <a:rPr lang="en-US" sz="1600" b="0" i="0" dirty="0" err="1">
                <a:solidFill>
                  <a:schemeClr val="bg1"/>
                </a:solidFill>
                <a:latin typeface="Arial Regular"/>
              </a:rPr>
              <a:t>healthpartners.com</a:t>
            </a:r>
            <a:endParaRPr lang="en-US" sz="1600" b="0" i="0" dirty="0">
              <a:solidFill>
                <a:schemeClr val="bg1"/>
              </a:solidFill>
              <a:latin typeface="Arial Regular"/>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7863857"/>
      </p:ext>
    </p:extLst>
  </p:cSld>
  <p:clrMapOvr>
    <a:masterClrMapping/>
  </p:clrMapOvr>
  <mc:AlternateContent xmlns:mc="http://schemas.openxmlformats.org/markup-compatibility/2006">
    <mc:Choice xmlns:p14="http://schemas.microsoft.com/office/powerpoint/2010/main" Requires="p14">
      <p:transition p14:dur="250" advTm="16946">
        <p:fade/>
      </p:transition>
    </mc:Choice>
    <mc:Fallback>
      <p:transition advTm="16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AVODOCUMENTID" val="40803969"/>
  <p:tag name="SAVOCOMPONENTID" val="dafe344a-6e01-4a5b-9ed9-7073a3e3550a"/>
</p:tagLst>
</file>

<file path=ppt/tags/tag2.xml><?xml version="1.0" encoding="utf-8"?>
<p:tagLst xmlns:a="http://schemas.openxmlformats.org/drawingml/2006/main" xmlns:r="http://schemas.openxmlformats.org/officeDocument/2006/relationships" xmlns:p="http://schemas.openxmlformats.org/presentationml/2006/main">
  <p:tag name="SAVODOCUMENTID" val="40803969"/>
  <p:tag name="SAVOCOMPONENTID" val="e2e6684b-ea9a-4140-b8b8-d1d0bf6af889"/>
</p:tagLst>
</file>

<file path=ppt/theme/theme1.xml><?xml version="1.0" encoding="utf-8"?>
<a:theme xmlns:a="http://schemas.openxmlformats.org/drawingml/2006/main" name="1_Office Theme">
  <a:themeElements>
    <a:clrScheme name="HealthPartners">
      <a:dk1>
        <a:srgbClr val="212020"/>
      </a:dk1>
      <a:lt1>
        <a:srgbClr val="FFFFFF"/>
      </a:lt1>
      <a:dk2>
        <a:srgbClr val="868A8E"/>
      </a:dk2>
      <a:lt2>
        <a:srgbClr val="C7C8C8"/>
      </a:lt2>
      <a:accent1>
        <a:srgbClr val="5F489C"/>
      </a:accent1>
      <a:accent2>
        <a:srgbClr val="B25EA4"/>
      </a:accent2>
      <a:accent3>
        <a:srgbClr val="36C3DB"/>
      </a:accent3>
      <a:accent4>
        <a:srgbClr val="A1DBEC"/>
      </a:accent4>
      <a:accent5>
        <a:srgbClr val="7EC352"/>
      </a:accent5>
      <a:accent6>
        <a:srgbClr val="00A650"/>
      </a:accent6>
      <a:hlink>
        <a:srgbClr val="0563C1"/>
      </a:hlink>
      <a:folHlink>
        <a:srgbClr val="EF41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4be9a94f-df65-4cc6-a48a-de118fff2730" Name="Computed" ContentType="XML" MajorVersion="0" MinorVersion="1" isLocalCopy="False" IsBaseObject="False" DataSourceId="51b2204b-6aca-4891-a1b1-754a541e2517" DataSourceMajorVersion="0" DataSourceMinorVersion="1"/>
</file>

<file path=customXml/item2.xml><?xml version="1.0" encoding="utf-8"?>
<VariableListDefinition name="AD_HOC" displayName="AD_HOC" id="d21b5aa0-49e1-4468-a000-6359ff40dc2f" isdomainofvalue="False" dataSourceId="ad50022d-fe2b-4947-bca6-08be320de808"/>
</file>

<file path=customXml/item3.xml><?xml version="1.0" encoding="utf-8"?>
<VariableListDefinition name="System" displayName="System" id="ef6718e5-87b1-4028-b886-82c87fb43145" isdomainofvalue="False" dataSourceId="6b728a9c-b131-42f7-ba0c-d1e8bc91fe8f"/>
</file>

<file path=customXml/item4.xml><?xml version="1.0" encoding="utf-8"?>
<AllExternalAdhocVariableMappings/>
</file>

<file path=customXml/item5.xml><?xml version="1.0" encoding="utf-8"?>
<VariableList UniqueId="ef6718e5-87b1-4028-b886-82c87fb43145" Name="System" ContentType="XML" MajorVersion="0" MinorVersion="1" isLocalCopy="False" IsBaseObject="False" DataSourceId="6b728a9c-b131-42f7-ba0c-d1e8bc91fe8f" DataSourceMajorVersion="0" DataSourceMinorVersion="1"/>
</file>

<file path=customXml/item6.xml><?xml version="1.0" encoding="utf-8"?>
<VariableList UniqueId="d21b5aa0-49e1-4468-a000-6359ff40dc2f" Name="AD_HOC" ContentType="XML" MajorVersion="0" MinorVersion="1" isLocalCopy="False" IsBaseObject="False" DataSourceId="ad50022d-fe2b-4947-bca6-08be320de808" DataSourceMajorVersion="0" DataSourceMinorVersion="1"/>
</file>

<file path=customXml/item7.xml><?xml version="1.0" encoding="utf-8"?>
<VariableListDefinition name="Computed" displayName="Computed" id="4be9a94f-df65-4cc6-a48a-de118fff2730" isdomainofvalue="False" dataSourceId="51b2204b-6aca-4891-a1b1-754a541e2517"/>
</file>

<file path=customXml/itemProps1.xml><?xml version="1.0" encoding="utf-8"?>
<ds:datastoreItem xmlns:ds="http://schemas.openxmlformats.org/officeDocument/2006/customXml" ds:itemID="{BDDF6601-0FA1-456E-995F-ED657B792AD6}">
  <ds:schemaRefs/>
</ds:datastoreItem>
</file>

<file path=customXml/itemProps2.xml><?xml version="1.0" encoding="utf-8"?>
<ds:datastoreItem xmlns:ds="http://schemas.openxmlformats.org/officeDocument/2006/customXml" ds:itemID="{106BC99B-AE6C-45C1-8242-65EE313B67BD}">
  <ds:schemaRefs/>
</ds:datastoreItem>
</file>

<file path=customXml/itemProps3.xml><?xml version="1.0" encoding="utf-8"?>
<ds:datastoreItem xmlns:ds="http://schemas.openxmlformats.org/officeDocument/2006/customXml" ds:itemID="{415EEF7F-994D-40B3-B763-4EAFDC601F69}">
  <ds:schemaRefs/>
</ds:datastoreItem>
</file>

<file path=customXml/itemProps4.xml><?xml version="1.0" encoding="utf-8"?>
<ds:datastoreItem xmlns:ds="http://schemas.openxmlformats.org/officeDocument/2006/customXml" ds:itemID="{435E36D1-5404-42EA-98DC-B79831943D65}">
  <ds:schemaRefs/>
</ds:datastoreItem>
</file>

<file path=customXml/itemProps5.xml><?xml version="1.0" encoding="utf-8"?>
<ds:datastoreItem xmlns:ds="http://schemas.openxmlformats.org/officeDocument/2006/customXml" ds:itemID="{4AC6DF57-2FA4-4CA8-94C6-87800622293B}">
  <ds:schemaRefs/>
</ds:datastoreItem>
</file>

<file path=customXml/itemProps6.xml><?xml version="1.0" encoding="utf-8"?>
<ds:datastoreItem xmlns:ds="http://schemas.openxmlformats.org/officeDocument/2006/customXml" ds:itemID="{AD7DF0A6-CE59-4E90-95ED-9A1F576D2A41}">
  <ds:schemaRefs/>
</ds:datastoreItem>
</file>

<file path=customXml/itemProps7.xml><?xml version="1.0" encoding="utf-8"?>
<ds:datastoreItem xmlns:ds="http://schemas.openxmlformats.org/officeDocument/2006/customXml" ds:itemID="{E3E3E378-C380-450A-9B83-B63B31929AFB}">
  <ds:schemaRefs/>
</ds:datastoreItem>
</file>

<file path=docProps/app.xml><?xml version="1.0" encoding="utf-8"?>
<Properties xmlns="http://schemas.openxmlformats.org/officeDocument/2006/extended-properties" xmlns:vt="http://schemas.openxmlformats.org/officeDocument/2006/docPropsVTypes">
  <Template/>
  <TotalTime>20879</TotalTime>
  <Words>668</Words>
  <Application>Microsoft Office PowerPoint</Application>
  <PresentationFormat>Widescreen</PresentationFormat>
  <Paragraphs>76</Paragraphs>
  <Slides>6</Slides>
  <Notes>6</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Arial Bold</vt:lpstr>
      <vt:lpstr>Arial Regular</vt:lpstr>
      <vt:lpstr>Calibri</vt:lpstr>
      <vt:lpstr>1_Office Theme</vt:lpstr>
      <vt:lpstr>Pharmacy Tools and Resources</vt:lpstr>
      <vt:lpstr>Prescription coverage</vt:lpstr>
      <vt:lpstr>Save money on your medicines</vt:lpstr>
      <vt:lpstr>Pharmacy shopping tool</vt:lpstr>
      <vt:lpstr>Medicine delivered to your door</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Fairbanks, Amanda N</cp:lastModifiedBy>
  <cp:revision>462</cp:revision>
  <cp:lastPrinted>2019-08-15T16:11:28Z</cp:lastPrinted>
  <dcterms:created xsi:type="dcterms:W3CDTF">2019-06-11T17:43:11Z</dcterms:created>
  <dcterms:modified xsi:type="dcterms:W3CDTF">2020-08-24T21:16:21Z</dcterms:modified>
</cp:coreProperties>
</file>